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notesMasterIdLst>
    <p:notesMasterId r:id="rId23"/>
  </p:notesMasterIdLst>
  <p:sldIdLst>
    <p:sldId id="257" r:id="rId2"/>
    <p:sldId id="262" r:id="rId3"/>
    <p:sldId id="348" r:id="rId4"/>
    <p:sldId id="345" r:id="rId5"/>
    <p:sldId id="266" r:id="rId6"/>
    <p:sldId id="337" r:id="rId7"/>
    <p:sldId id="353" r:id="rId8"/>
    <p:sldId id="307" r:id="rId9"/>
    <p:sldId id="308" r:id="rId10"/>
    <p:sldId id="309" r:id="rId11"/>
    <p:sldId id="315" r:id="rId12"/>
    <p:sldId id="310" r:id="rId13"/>
    <p:sldId id="311" r:id="rId14"/>
    <p:sldId id="352" r:id="rId15"/>
    <p:sldId id="341" r:id="rId16"/>
    <p:sldId id="330" r:id="rId17"/>
    <p:sldId id="331" r:id="rId18"/>
    <p:sldId id="340" r:id="rId19"/>
    <p:sldId id="342" r:id="rId20"/>
    <p:sldId id="332" r:id="rId21"/>
    <p:sldId id="351"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91" autoAdjust="0"/>
    <p:restoredTop sz="90466" autoAdjust="0"/>
  </p:normalViewPr>
  <p:slideViewPr>
    <p:cSldViewPr snapToGrid="0">
      <p:cViewPr varScale="1">
        <p:scale>
          <a:sx n="67" d="100"/>
          <a:sy n="67" d="100"/>
        </p:scale>
        <p:origin x="1428"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6D51C0-52FD-428C-B2BF-A1D80FCBA1C8}" type="datetimeFigureOut">
              <a:rPr lang="en-US" smtClean="0"/>
              <a:t>8/12/2015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D84BB9-0E97-4C65-8C3E-19E9C669910D}" type="slidenum">
              <a:rPr lang="en-US" smtClean="0"/>
              <a:t>‹#›</a:t>
            </a:fld>
            <a:endParaRPr lang="en-US"/>
          </a:p>
        </p:txBody>
      </p:sp>
    </p:spTree>
    <p:extLst>
      <p:ext uri="{BB962C8B-B14F-4D97-AF65-F5344CB8AC3E}">
        <p14:creationId xmlns:p14="http://schemas.microsoft.com/office/powerpoint/2010/main" val="2609081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5AD131-B7D6-47B0-BCAC-691D61DBDE58}" type="slidenum">
              <a:rPr lang="en-US" smtClean="0"/>
              <a:pPr/>
              <a:t>1</a:t>
            </a:fld>
            <a:endParaRPr lang="en-US"/>
          </a:p>
        </p:txBody>
      </p:sp>
    </p:spTree>
    <p:extLst>
      <p:ext uri="{BB962C8B-B14F-4D97-AF65-F5344CB8AC3E}">
        <p14:creationId xmlns:p14="http://schemas.microsoft.com/office/powerpoint/2010/main" val="3382080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latin typeface="Times" charset="0"/>
            </a:endParaRP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Times" charset="0"/>
                <a:ea typeface="MS PGothic" pitchFamily="34" charset="-128"/>
              </a:defRPr>
            </a:lvl1pPr>
            <a:lvl2pPr marL="742950" indent="-285750">
              <a:spcBef>
                <a:spcPct val="30000"/>
              </a:spcBef>
              <a:defRPr sz="1200">
                <a:solidFill>
                  <a:schemeClr val="tx1"/>
                </a:solidFill>
                <a:latin typeface="Times" charset="0"/>
                <a:ea typeface="MS PGothic" pitchFamily="34" charset="-128"/>
              </a:defRPr>
            </a:lvl2pPr>
            <a:lvl3pPr marL="1143000" indent="-228600">
              <a:spcBef>
                <a:spcPct val="30000"/>
              </a:spcBef>
              <a:defRPr sz="1200">
                <a:solidFill>
                  <a:schemeClr val="tx1"/>
                </a:solidFill>
                <a:latin typeface="Times" charset="0"/>
                <a:ea typeface="MS PGothic" pitchFamily="34" charset="-128"/>
              </a:defRPr>
            </a:lvl3pPr>
            <a:lvl4pPr marL="1600200" indent="-228600">
              <a:spcBef>
                <a:spcPct val="30000"/>
              </a:spcBef>
              <a:defRPr sz="1200">
                <a:solidFill>
                  <a:schemeClr val="tx1"/>
                </a:solidFill>
                <a:latin typeface="Times" charset="0"/>
                <a:ea typeface="MS PGothic" pitchFamily="34" charset="-128"/>
              </a:defRPr>
            </a:lvl4pPr>
            <a:lvl5pPr marL="2057400" indent="-228600">
              <a:spcBef>
                <a:spcPct val="30000"/>
              </a:spcBef>
              <a:defRPr sz="1200">
                <a:solidFill>
                  <a:schemeClr val="tx1"/>
                </a:solidFill>
                <a:latin typeface="Times" charset="0"/>
                <a:ea typeface="MS PGothic" pitchFamily="34" charset="-128"/>
              </a:defRPr>
            </a:lvl5pPr>
            <a:lvl6pPr marL="2514600" indent="-228600" eaLnBrk="0" fontAlgn="base" hangingPunct="0">
              <a:spcBef>
                <a:spcPct val="30000"/>
              </a:spcBef>
              <a:spcAft>
                <a:spcPct val="0"/>
              </a:spcAft>
              <a:defRPr sz="1200">
                <a:solidFill>
                  <a:schemeClr val="tx1"/>
                </a:solidFill>
                <a:latin typeface="Times" charset="0"/>
                <a:ea typeface="MS PGothic" pitchFamily="34" charset="-128"/>
              </a:defRPr>
            </a:lvl6pPr>
            <a:lvl7pPr marL="2971800" indent="-228600" eaLnBrk="0" fontAlgn="base" hangingPunct="0">
              <a:spcBef>
                <a:spcPct val="30000"/>
              </a:spcBef>
              <a:spcAft>
                <a:spcPct val="0"/>
              </a:spcAft>
              <a:defRPr sz="1200">
                <a:solidFill>
                  <a:schemeClr val="tx1"/>
                </a:solidFill>
                <a:latin typeface="Times" charset="0"/>
                <a:ea typeface="MS PGothic" pitchFamily="34" charset="-128"/>
              </a:defRPr>
            </a:lvl7pPr>
            <a:lvl8pPr marL="3429000" indent="-228600" eaLnBrk="0" fontAlgn="base" hangingPunct="0">
              <a:spcBef>
                <a:spcPct val="30000"/>
              </a:spcBef>
              <a:spcAft>
                <a:spcPct val="0"/>
              </a:spcAft>
              <a:defRPr sz="1200">
                <a:solidFill>
                  <a:schemeClr val="tx1"/>
                </a:solidFill>
                <a:latin typeface="Times" charset="0"/>
                <a:ea typeface="MS PGothic" pitchFamily="34" charset="-128"/>
              </a:defRPr>
            </a:lvl8pPr>
            <a:lvl9pPr marL="3886200" indent="-228600" eaLnBrk="0" fontAlgn="base" hangingPunct="0">
              <a:spcBef>
                <a:spcPct val="30000"/>
              </a:spcBef>
              <a:spcAft>
                <a:spcPct val="0"/>
              </a:spcAft>
              <a:defRPr sz="1200">
                <a:solidFill>
                  <a:schemeClr val="tx1"/>
                </a:solidFill>
                <a:latin typeface="Times" charset="0"/>
                <a:ea typeface="MS PGothic" pitchFamily="34" charset="-128"/>
              </a:defRPr>
            </a:lvl9pPr>
          </a:lstStyle>
          <a:p>
            <a:pPr>
              <a:spcBef>
                <a:spcPct val="0"/>
              </a:spcBef>
            </a:pPr>
            <a:fld id="{791466CE-2465-4BA7-BD0D-93EA659147F3}" type="slidenum">
              <a:rPr lang="en-US" altLang="en-US">
                <a:latin typeface="Arial" pitchFamily="34" charset="0"/>
              </a:rPr>
              <a:pPr>
                <a:spcBef>
                  <a:spcPct val="0"/>
                </a:spcBef>
              </a:pPr>
              <a:t>5</a:t>
            </a:fld>
            <a:endParaRPr lang="en-US" altLang="en-US">
              <a:latin typeface="Arial" pitchFamily="34" charset="0"/>
            </a:endParaRPr>
          </a:p>
        </p:txBody>
      </p:sp>
    </p:spTree>
    <p:extLst>
      <p:ext uri="{BB962C8B-B14F-4D97-AF65-F5344CB8AC3E}">
        <p14:creationId xmlns:p14="http://schemas.microsoft.com/office/powerpoint/2010/main" val="716462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latin typeface="Times" charset="0"/>
            </a:endParaRP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Times" charset="0"/>
                <a:ea typeface="MS PGothic" pitchFamily="34" charset="-128"/>
              </a:defRPr>
            </a:lvl1pPr>
            <a:lvl2pPr marL="742950" indent="-285750">
              <a:spcBef>
                <a:spcPct val="30000"/>
              </a:spcBef>
              <a:defRPr sz="1200">
                <a:solidFill>
                  <a:schemeClr val="tx1"/>
                </a:solidFill>
                <a:latin typeface="Times" charset="0"/>
                <a:ea typeface="MS PGothic" pitchFamily="34" charset="-128"/>
              </a:defRPr>
            </a:lvl2pPr>
            <a:lvl3pPr marL="1143000" indent="-228600">
              <a:spcBef>
                <a:spcPct val="30000"/>
              </a:spcBef>
              <a:defRPr sz="1200">
                <a:solidFill>
                  <a:schemeClr val="tx1"/>
                </a:solidFill>
                <a:latin typeface="Times" charset="0"/>
                <a:ea typeface="MS PGothic" pitchFamily="34" charset="-128"/>
              </a:defRPr>
            </a:lvl3pPr>
            <a:lvl4pPr marL="1600200" indent="-228600">
              <a:spcBef>
                <a:spcPct val="30000"/>
              </a:spcBef>
              <a:defRPr sz="1200">
                <a:solidFill>
                  <a:schemeClr val="tx1"/>
                </a:solidFill>
                <a:latin typeface="Times" charset="0"/>
                <a:ea typeface="MS PGothic" pitchFamily="34" charset="-128"/>
              </a:defRPr>
            </a:lvl4pPr>
            <a:lvl5pPr marL="2057400" indent="-228600">
              <a:spcBef>
                <a:spcPct val="30000"/>
              </a:spcBef>
              <a:defRPr sz="1200">
                <a:solidFill>
                  <a:schemeClr val="tx1"/>
                </a:solidFill>
                <a:latin typeface="Times" charset="0"/>
                <a:ea typeface="MS PGothic" pitchFamily="34" charset="-128"/>
              </a:defRPr>
            </a:lvl5pPr>
            <a:lvl6pPr marL="2514600" indent="-228600" eaLnBrk="0" fontAlgn="base" hangingPunct="0">
              <a:spcBef>
                <a:spcPct val="30000"/>
              </a:spcBef>
              <a:spcAft>
                <a:spcPct val="0"/>
              </a:spcAft>
              <a:defRPr sz="1200">
                <a:solidFill>
                  <a:schemeClr val="tx1"/>
                </a:solidFill>
                <a:latin typeface="Times" charset="0"/>
                <a:ea typeface="MS PGothic" pitchFamily="34" charset="-128"/>
              </a:defRPr>
            </a:lvl6pPr>
            <a:lvl7pPr marL="2971800" indent="-228600" eaLnBrk="0" fontAlgn="base" hangingPunct="0">
              <a:spcBef>
                <a:spcPct val="30000"/>
              </a:spcBef>
              <a:spcAft>
                <a:spcPct val="0"/>
              </a:spcAft>
              <a:defRPr sz="1200">
                <a:solidFill>
                  <a:schemeClr val="tx1"/>
                </a:solidFill>
                <a:latin typeface="Times" charset="0"/>
                <a:ea typeface="MS PGothic" pitchFamily="34" charset="-128"/>
              </a:defRPr>
            </a:lvl7pPr>
            <a:lvl8pPr marL="3429000" indent="-228600" eaLnBrk="0" fontAlgn="base" hangingPunct="0">
              <a:spcBef>
                <a:spcPct val="30000"/>
              </a:spcBef>
              <a:spcAft>
                <a:spcPct val="0"/>
              </a:spcAft>
              <a:defRPr sz="1200">
                <a:solidFill>
                  <a:schemeClr val="tx1"/>
                </a:solidFill>
                <a:latin typeface="Times" charset="0"/>
                <a:ea typeface="MS PGothic" pitchFamily="34" charset="-128"/>
              </a:defRPr>
            </a:lvl8pPr>
            <a:lvl9pPr marL="3886200" indent="-228600" eaLnBrk="0" fontAlgn="base" hangingPunct="0">
              <a:spcBef>
                <a:spcPct val="30000"/>
              </a:spcBef>
              <a:spcAft>
                <a:spcPct val="0"/>
              </a:spcAft>
              <a:defRPr sz="1200">
                <a:solidFill>
                  <a:schemeClr val="tx1"/>
                </a:solidFill>
                <a:latin typeface="Times" charset="0"/>
                <a:ea typeface="MS PGothic" pitchFamily="34" charset="-128"/>
              </a:defRPr>
            </a:lvl9pPr>
          </a:lstStyle>
          <a:p>
            <a:pPr>
              <a:spcBef>
                <a:spcPct val="0"/>
              </a:spcBef>
            </a:pPr>
            <a:fld id="{2B1C9A49-8CCD-40CB-9EAC-2BE412A3CBDD}" type="slidenum">
              <a:rPr lang="en-US" altLang="en-US">
                <a:latin typeface="Arial" pitchFamily="34" charset="0"/>
              </a:rPr>
              <a:pPr>
                <a:spcBef>
                  <a:spcPct val="0"/>
                </a:spcBef>
              </a:pPr>
              <a:t>6</a:t>
            </a:fld>
            <a:endParaRPr lang="en-US" altLang="en-US">
              <a:latin typeface="Arial" pitchFamily="34" charset="0"/>
            </a:endParaRPr>
          </a:p>
        </p:txBody>
      </p:sp>
    </p:spTree>
    <p:extLst>
      <p:ext uri="{BB962C8B-B14F-4D97-AF65-F5344CB8AC3E}">
        <p14:creationId xmlns:p14="http://schemas.microsoft.com/office/powerpoint/2010/main" val="3126989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D84BB9-0E97-4C65-8C3E-19E9C669910D}" type="slidenum">
              <a:rPr lang="en-US" smtClean="0"/>
              <a:t>9</a:t>
            </a:fld>
            <a:endParaRPr lang="en-US"/>
          </a:p>
        </p:txBody>
      </p:sp>
    </p:spTree>
    <p:extLst>
      <p:ext uri="{BB962C8B-B14F-4D97-AF65-F5344CB8AC3E}">
        <p14:creationId xmlns:p14="http://schemas.microsoft.com/office/powerpoint/2010/main" val="3065771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endParaRPr lang="en-US" dirty="0"/>
          </a:p>
        </p:txBody>
      </p:sp>
      <p:sp>
        <p:nvSpPr>
          <p:cNvPr id="4" name="Slide Number Placeholder 3"/>
          <p:cNvSpPr>
            <a:spLocks noGrp="1"/>
          </p:cNvSpPr>
          <p:nvPr>
            <p:ph type="sldNum" sz="quarter" idx="10"/>
          </p:nvPr>
        </p:nvSpPr>
        <p:spPr/>
        <p:txBody>
          <a:bodyPr/>
          <a:lstStyle/>
          <a:p>
            <a:fld id="{5A5AD131-B7D6-47B0-BCAC-691D61DBDE58}" type="slidenum">
              <a:rPr lang="en-US" smtClean="0"/>
              <a:pPr/>
              <a:t>15</a:t>
            </a:fld>
            <a:endParaRPr lang="en-US" dirty="0"/>
          </a:p>
        </p:txBody>
      </p:sp>
    </p:spTree>
    <p:extLst>
      <p:ext uri="{BB962C8B-B14F-4D97-AF65-F5344CB8AC3E}">
        <p14:creationId xmlns:p14="http://schemas.microsoft.com/office/powerpoint/2010/main" val="4185014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endParaRPr lang="en-US" dirty="0"/>
          </a:p>
        </p:txBody>
      </p:sp>
      <p:sp>
        <p:nvSpPr>
          <p:cNvPr id="4" name="Slide Number Placeholder 3"/>
          <p:cNvSpPr>
            <a:spLocks noGrp="1"/>
          </p:cNvSpPr>
          <p:nvPr>
            <p:ph type="sldNum" sz="quarter" idx="10"/>
          </p:nvPr>
        </p:nvSpPr>
        <p:spPr/>
        <p:txBody>
          <a:bodyPr/>
          <a:lstStyle/>
          <a:p>
            <a:fld id="{5A5AD131-B7D6-47B0-BCAC-691D61DBDE58}" type="slidenum">
              <a:rPr lang="en-US" smtClean="0"/>
              <a:pPr/>
              <a:t>18</a:t>
            </a:fld>
            <a:endParaRPr lang="en-US" dirty="0"/>
          </a:p>
        </p:txBody>
      </p:sp>
    </p:spTree>
    <p:extLst>
      <p:ext uri="{BB962C8B-B14F-4D97-AF65-F5344CB8AC3E}">
        <p14:creationId xmlns:p14="http://schemas.microsoft.com/office/powerpoint/2010/main" val="4150045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endParaRPr lang="en-US" dirty="0"/>
          </a:p>
        </p:txBody>
      </p:sp>
      <p:sp>
        <p:nvSpPr>
          <p:cNvPr id="4" name="Slide Number Placeholder 3"/>
          <p:cNvSpPr>
            <a:spLocks noGrp="1"/>
          </p:cNvSpPr>
          <p:nvPr>
            <p:ph type="sldNum" sz="quarter" idx="10"/>
          </p:nvPr>
        </p:nvSpPr>
        <p:spPr/>
        <p:txBody>
          <a:bodyPr/>
          <a:lstStyle/>
          <a:p>
            <a:fld id="{5A5AD131-B7D6-47B0-BCAC-691D61DBDE58}" type="slidenum">
              <a:rPr lang="en-US" smtClean="0"/>
              <a:pPr/>
              <a:t>19</a:t>
            </a:fld>
            <a:endParaRPr lang="en-US" dirty="0"/>
          </a:p>
        </p:txBody>
      </p:sp>
    </p:spTree>
    <p:extLst>
      <p:ext uri="{BB962C8B-B14F-4D97-AF65-F5344CB8AC3E}">
        <p14:creationId xmlns:p14="http://schemas.microsoft.com/office/powerpoint/2010/main" val="26921319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0" name="Rectangle 19"/>
          <p:cNvSpPr/>
          <p:nvPr userDrawn="1"/>
        </p:nvSpPr>
        <p:spPr>
          <a:xfrm>
            <a:off x="0" y="1284859"/>
            <a:ext cx="9144000" cy="36576"/>
          </a:xfrm>
          <a:prstGeom prst="rect">
            <a:avLst/>
          </a:prstGeom>
          <a:solidFill>
            <a:schemeClr val="accent4"/>
          </a:solidFill>
          <a:ln w="25400" cap="flat" cmpd="sng" algn="ctr">
            <a:noFill/>
            <a:prstDash val="solid"/>
          </a:ln>
          <a:effectLst/>
        </p:spPr>
        <p:txBody>
          <a:bodyPr rtlCol="0" anchor="ctr"/>
          <a:lstStyle/>
          <a:p>
            <a:pPr algn="ctr">
              <a:defRPr/>
            </a:pPr>
            <a:endParaRPr lang="en-US" kern="0" dirty="0" smtClean="0">
              <a:solidFill>
                <a:prstClr val="white"/>
              </a:solidFill>
            </a:endParaRPr>
          </a:p>
        </p:txBody>
      </p:sp>
      <p:sp>
        <p:nvSpPr>
          <p:cNvPr id="23" name="Rectangle 22"/>
          <p:cNvSpPr/>
          <p:nvPr userDrawn="1"/>
        </p:nvSpPr>
        <p:spPr>
          <a:xfrm>
            <a:off x="0" y="1213729"/>
            <a:ext cx="9144000" cy="73152"/>
          </a:xfrm>
          <a:prstGeom prst="rect">
            <a:avLst/>
          </a:prstGeom>
          <a:solidFill>
            <a:schemeClr val="accent1"/>
          </a:solidFill>
          <a:ln w="25400" cap="flat" cmpd="sng" algn="ctr">
            <a:noFill/>
            <a:prstDash val="solid"/>
          </a:ln>
          <a:effectLst/>
        </p:spPr>
        <p:txBody>
          <a:bodyPr rtlCol="0" anchor="ctr"/>
          <a:lstStyle/>
          <a:p>
            <a:pPr algn="ctr">
              <a:defRPr/>
            </a:pPr>
            <a:endParaRPr lang="en-US" kern="0" dirty="0" smtClean="0">
              <a:solidFill>
                <a:prstClr val="white"/>
              </a:solidFill>
            </a:endParaRPr>
          </a:p>
        </p:txBody>
      </p:sp>
      <p:sp>
        <p:nvSpPr>
          <p:cNvPr id="33" name="Rectangle 32"/>
          <p:cNvSpPr/>
          <p:nvPr userDrawn="1"/>
        </p:nvSpPr>
        <p:spPr>
          <a:xfrm>
            <a:off x="143" y="5206777"/>
            <a:ext cx="6421638" cy="1252728"/>
          </a:xfrm>
          <a:prstGeom prst="rect">
            <a:avLst/>
          </a:prstGeom>
          <a:solidFill>
            <a:schemeClr val="bg2">
              <a:lumMod val="75000"/>
            </a:schemeClr>
          </a:solidFill>
          <a:ln w="25400" cap="flat" cmpd="sng" algn="ctr">
            <a:noFill/>
            <a:prstDash val="solid"/>
          </a:ln>
          <a:effectLst/>
        </p:spPr>
        <p:txBody>
          <a:bodyPr rtlCol="0" anchor="ctr"/>
          <a:lstStyle/>
          <a:p>
            <a:pPr algn="ctr">
              <a:defRPr/>
            </a:pPr>
            <a:endParaRPr lang="en-US" kern="0" dirty="0" smtClean="0">
              <a:solidFill>
                <a:prstClr val="white"/>
              </a:solidFill>
            </a:endParaRPr>
          </a:p>
        </p:txBody>
      </p:sp>
      <p:sp>
        <p:nvSpPr>
          <p:cNvPr id="56" name="Rectangle 55"/>
          <p:cNvSpPr/>
          <p:nvPr userDrawn="1"/>
        </p:nvSpPr>
        <p:spPr>
          <a:xfrm>
            <a:off x="6397067" y="5206777"/>
            <a:ext cx="2746934" cy="1252728"/>
          </a:xfrm>
          <a:prstGeom prst="rect">
            <a:avLst/>
          </a:prstGeom>
          <a:solidFill>
            <a:schemeClr val="bg1">
              <a:lumMod val="50000"/>
            </a:schemeClr>
          </a:solidFill>
          <a:ln w="25400" cap="flat" cmpd="sng" algn="ctr">
            <a:noFill/>
            <a:prstDash val="solid"/>
          </a:ln>
          <a:effectLst/>
        </p:spPr>
        <p:txBody>
          <a:bodyPr rtlCol="0" anchor="ctr"/>
          <a:lstStyle/>
          <a:p>
            <a:pPr algn="ctr">
              <a:defRPr/>
            </a:pPr>
            <a:endParaRPr lang="en-US" kern="0" dirty="0" smtClean="0">
              <a:solidFill>
                <a:prstClr val="white"/>
              </a:solidFill>
            </a:endParaRPr>
          </a:p>
        </p:txBody>
      </p:sp>
      <p:sp>
        <p:nvSpPr>
          <p:cNvPr id="7" name="Rectangle 6"/>
          <p:cNvSpPr/>
          <p:nvPr userDrawn="1"/>
        </p:nvSpPr>
        <p:spPr>
          <a:xfrm>
            <a:off x="0" y="0"/>
            <a:ext cx="9144000" cy="124803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200"/>
              </a:spcBef>
            </a:pPr>
            <a:endParaRPr lang="en-US" sz="2400" b="1" i="1" dirty="0">
              <a:solidFill>
                <a:prstClr val="white"/>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4320" y="162065"/>
            <a:ext cx="1300911" cy="999251"/>
          </a:xfrm>
          <a:prstGeom prst="rect">
            <a:avLst/>
          </a:prstGeom>
        </p:spPr>
      </p:pic>
      <p:sp>
        <p:nvSpPr>
          <p:cNvPr id="57" name="Rectangle 56"/>
          <p:cNvSpPr/>
          <p:nvPr userDrawn="1"/>
        </p:nvSpPr>
        <p:spPr>
          <a:xfrm>
            <a:off x="-761" y="6450352"/>
            <a:ext cx="9145195" cy="40914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3" name="Group 2"/>
          <p:cNvGrpSpPr/>
          <p:nvPr userDrawn="1"/>
        </p:nvGrpSpPr>
        <p:grpSpPr>
          <a:xfrm>
            <a:off x="6360161" y="6496947"/>
            <a:ext cx="2877642" cy="345882"/>
            <a:chOff x="6360161" y="6496947"/>
            <a:chExt cx="2877642" cy="345882"/>
          </a:xfrm>
        </p:grpSpPr>
        <p:pic>
          <p:nvPicPr>
            <p:cNvPr id="36" name="Picture 35"/>
            <p:cNvPicPr>
              <a:picLocks noChangeAspect="1"/>
            </p:cNvPicPr>
            <p:nvPr userDrawn="1"/>
          </p:nvPicPr>
          <p:blipFill rotWithShape="1">
            <a:blip r:embed="rId3" cstate="print">
              <a:extLst>
                <a:ext uri="{28A0092B-C50C-407E-A947-70E740481C1C}">
                  <a14:useLocalDpi xmlns:a14="http://schemas.microsoft.com/office/drawing/2010/main" val="0"/>
                </a:ext>
              </a:extLst>
            </a:blip>
            <a:srcRect r="26553"/>
            <a:stretch/>
          </p:blipFill>
          <p:spPr>
            <a:xfrm>
              <a:off x="6360161" y="6496947"/>
              <a:ext cx="1343216" cy="345882"/>
            </a:xfrm>
            <a:prstGeom prst="rect">
              <a:avLst/>
            </a:prstGeom>
          </p:spPr>
        </p:pic>
        <p:sp>
          <p:nvSpPr>
            <p:cNvPr id="37" name="TextBox 36"/>
            <p:cNvSpPr txBox="1"/>
            <p:nvPr userDrawn="1"/>
          </p:nvSpPr>
          <p:spPr>
            <a:xfrm>
              <a:off x="7611488" y="6499567"/>
              <a:ext cx="1626315" cy="341632"/>
            </a:xfrm>
            <a:prstGeom prst="rect">
              <a:avLst/>
            </a:prstGeom>
            <a:noFill/>
          </p:spPr>
          <p:txBody>
            <a:bodyPr wrap="square" rtlCol="0" anchor="ctr" anchorCtr="0">
              <a:spAutoFit/>
            </a:bodyPr>
            <a:lstStyle/>
            <a:p>
              <a:pPr>
                <a:lnSpc>
                  <a:spcPct val="90000"/>
                </a:lnSpc>
              </a:pPr>
              <a:r>
                <a:rPr lang="en-US" sz="900" b="1" dirty="0" smtClean="0">
                  <a:solidFill>
                    <a:prstClr val="white"/>
                  </a:solidFill>
                  <a:latin typeface="Arial" panose="020B0604020202020204" pitchFamily="34" charset="0"/>
                  <a:cs typeface="Arial" panose="020B0604020202020204" pitchFamily="34" charset="0"/>
                </a:rPr>
                <a:t>National Energy Technology Laboratory</a:t>
              </a:r>
              <a:endParaRPr lang="en-US" sz="900" b="1" dirty="0">
                <a:solidFill>
                  <a:prstClr val="white"/>
                </a:solidFill>
                <a:latin typeface="Arial" panose="020B0604020202020204" pitchFamily="34" charset="0"/>
                <a:cs typeface="Arial" panose="020B0604020202020204" pitchFamily="34" charset="0"/>
              </a:endParaRPr>
            </a:p>
          </p:txBody>
        </p:sp>
      </p:grpSp>
      <p:sp>
        <p:nvSpPr>
          <p:cNvPr id="2" name="Isosceles Triangle 1"/>
          <p:cNvSpPr/>
          <p:nvPr userDrawn="1"/>
        </p:nvSpPr>
        <p:spPr>
          <a:xfrm>
            <a:off x="4872673" y="5206167"/>
            <a:ext cx="1524393" cy="1241804"/>
          </a:xfrm>
          <a:prstGeom prst="triangle">
            <a:avLst>
              <a:gd name="adj" fmla="val 10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Text Placeholder 8"/>
          <p:cNvSpPr>
            <a:spLocks noGrp="1"/>
          </p:cNvSpPr>
          <p:nvPr userDrawn="1">
            <p:ph type="body" sz="quarter" idx="13" hasCustomPrompt="1"/>
          </p:nvPr>
        </p:nvSpPr>
        <p:spPr>
          <a:xfrm>
            <a:off x="6269092" y="5318971"/>
            <a:ext cx="2743200" cy="246221"/>
          </a:xfrm>
        </p:spPr>
        <p:txBody>
          <a:bodyPr wrap="square" lIns="0" tIns="0" rIns="0" bIns="0">
            <a:spAutoFit/>
          </a:bodyPr>
          <a:lstStyle>
            <a:lvl1pPr marL="0" indent="0" algn="r">
              <a:buNone/>
              <a:defRPr sz="1600">
                <a:solidFill>
                  <a:schemeClr val="bg1"/>
                </a:solidFill>
              </a:defRPr>
            </a:lvl1pPr>
          </a:lstStyle>
          <a:p>
            <a:r>
              <a:rPr lang="en-US" dirty="0" smtClean="0"/>
              <a:t>Presenter’s name</a:t>
            </a:r>
            <a:endParaRPr lang="en-US" dirty="0"/>
          </a:p>
        </p:txBody>
      </p:sp>
      <p:sp>
        <p:nvSpPr>
          <p:cNvPr id="22" name="Text Placeholder 9"/>
          <p:cNvSpPr>
            <a:spLocks noGrp="1"/>
          </p:cNvSpPr>
          <p:nvPr userDrawn="1">
            <p:ph type="body" sz="quarter" idx="14" hasCustomPrompt="1"/>
          </p:nvPr>
        </p:nvSpPr>
        <p:spPr>
          <a:xfrm>
            <a:off x="5903332" y="5655448"/>
            <a:ext cx="3108960" cy="246221"/>
          </a:xfrm>
        </p:spPr>
        <p:txBody>
          <a:bodyPr wrap="square" lIns="0" tIns="0" rIns="0" bIns="0">
            <a:spAutoFit/>
          </a:bodyPr>
          <a:lstStyle>
            <a:lvl1pPr marL="0" indent="0" algn="r">
              <a:spcBef>
                <a:spcPts val="600"/>
              </a:spcBef>
              <a:buNone/>
              <a:defRPr sz="1600" b="0">
                <a:solidFill>
                  <a:schemeClr val="bg1"/>
                </a:solidFill>
              </a:defRPr>
            </a:lvl1pPr>
          </a:lstStyle>
          <a:p>
            <a:r>
              <a:rPr lang="en-US" dirty="0" smtClean="0"/>
              <a:t>Presenter’s title and date</a:t>
            </a:r>
          </a:p>
        </p:txBody>
      </p:sp>
      <p:sp>
        <p:nvSpPr>
          <p:cNvPr id="24" name="TextBox 23"/>
          <p:cNvSpPr txBox="1"/>
          <p:nvPr userDrawn="1"/>
        </p:nvSpPr>
        <p:spPr>
          <a:xfrm>
            <a:off x="3507287" y="430858"/>
            <a:ext cx="5598099" cy="400110"/>
          </a:xfrm>
          <a:prstGeom prst="rect">
            <a:avLst/>
          </a:prstGeom>
          <a:noFill/>
        </p:spPr>
        <p:txBody>
          <a:bodyPr wrap="square" rtlCol="0">
            <a:spAutoFit/>
          </a:bodyPr>
          <a:lstStyle/>
          <a:p>
            <a:pPr algn="r"/>
            <a:r>
              <a:rPr lang="en-US" sz="2000" b="1" i="1" spc="50" dirty="0" smtClean="0">
                <a:solidFill>
                  <a:prstClr val="white"/>
                </a:solidFill>
              </a:rPr>
              <a:t>Driving Innovation </a:t>
            </a:r>
            <a:r>
              <a:rPr lang="en-US" sz="1600" b="1" i="1" spc="50" dirty="0" smtClean="0">
                <a:solidFill>
                  <a:prstClr val="white"/>
                </a:solidFill>
              </a:rPr>
              <a:t>♦</a:t>
            </a:r>
            <a:r>
              <a:rPr lang="en-US" sz="2000" b="1" i="1" spc="50" dirty="0" smtClean="0">
                <a:solidFill>
                  <a:prstClr val="white"/>
                </a:solidFill>
              </a:rPr>
              <a:t> Delivering Results</a:t>
            </a:r>
            <a:endParaRPr lang="en-US" sz="2000" b="1" i="1" spc="50" dirty="0">
              <a:solidFill>
                <a:prstClr val="white"/>
              </a:solidFill>
            </a:endParaRPr>
          </a:p>
        </p:txBody>
      </p:sp>
      <p:sp>
        <p:nvSpPr>
          <p:cNvPr id="17" name="Text Placeholder 7"/>
          <p:cNvSpPr>
            <a:spLocks noGrp="1"/>
          </p:cNvSpPr>
          <p:nvPr userDrawn="1">
            <p:ph type="body" sz="quarter" idx="10" hasCustomPrompt="1"/>
          </p:nvPr>
        </p:nvSpPr>
        <p:spPr>
          <a:xfrm>
            <a:off x="274319" y="5317223"/>
            <a:ext cx="5394960" cy="498598"/>
          </a:xfrm>
        </p:spPr>
        <p:txBody>
          <a:bodyPr lIns="0" rIns="0" anchor="t" anchorCtr="0">
            <a:spAutoFit/>
          </a:bodyPr>
          <a:lstStyle>
            <a:lvl1pPr marL="0" indent="0">
              <a:lnSpc>
                <a:spcPct val="110000"/>
              </a:lnSpc>
              <a:spcBef>
                <a:spcPts val="0"/>
              </a:spcBef>
              <a:buNone/>
              <a:defRPr sz="2400">
                <a:solidFill>
                  <a:schemeClr val="bg1"/>
                </a:solidFill>
              </a:defRPr>
            </a:lvl1pPr>
          </a:lstStyle>
          <a:p>
            <a:r>
              <a:rPr lang="en-US" dirty="0" smtClean="0"/>
              <a:t>Click to add presentation title</a:t>
            </a:r>
            <a:endParaRPr lang="en-US" dirty="0"/>
          </a:p>
        </p:txBody>
      </p:sp>
    </p:spTree>
    <p:extLst>
      <p:ext uri="{BB962C8B-B14F-4D97-AF65-F5344CB8AC3E}">
        <p14:creationId xmlns:p14="http://schemas.microsoft.com/office/powerpoint/2010/main" val="23732670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762" y="6447405"/>
            <a:ext cx="6397827" cy="411480"/>
          </a:xfrm>
          <a:prstGeom prst="rect">
            <a:avLst/>
          </a:prstGeom>
          <a:solidFill>
            <a:schemeClr val="bg2">
              <a:lumMod val="75000"/>
            </a:schemeClr>
          </a:solidFill>
          <a:ln w="25400" cap="flat" cmpd="sng" algn="ctr">
            <a:noFill/>
            <a:prstDash val="solid"/>
          </a:ln>
          <a:effectLst/>
        </p:spPr>
        <p:txBody>
          <a:bodyPr rtlCol="0" anchor="ctr"/>
          <a:lstStyle/>
          <a:p>
            <a:pPr algn="ctr">
              <a:defRPr/>
            </a:pPr>
            <a:endParaRPr lang="en-US" kern="0" dirty="0" smtClean="0">
              <a:solidFill>
                <a:prstClr val="white"/>
              </a:solidFill>
            </a:endParaRPr>
          </a:p>
        </p:txBody>
      </p:sp>
      <p:sp>
        <p:nvSpPr>
          <p:cNvPr id="20" name="Rectangle 19"/>
          <p:cNvSpPr/>
          <p:nvPr userDrawn="1"/>
        </p:nvSpPr>
        <p:spPr>
          <a:xfrm>
            <a:off x="6372351" y="6447405"/>
            <a:ext cx="2772083" cy="411480"/>
          </a:xfrm>
          <a:prstGeom prst="rect">
            <a:avLst/>
          </a:prstGeom>
          <a:solidFill>
            <a:schemeClr val="bg1">
              <a:lumMod val="50000"/>
            </a:schemeClr>
          </a:solidFill>
          <a:ln w="25400" cap="flat" cmpd="sng" algn="ctr">
            <a:noFill/>
            <a:prstDash val="solid"/>
          </a:ln>
          <a:effectLst/>
        </p:spPr>
        <p:txBody>
          <a:bodyPr rtlCol="0" anchor="ctr"/>
          <a:lstStyle/>
          <a:p>
            <a:pPr algn="ctr">
              <a:defRPr/>
            </a:pPr>
            <a:endParaRPr lang="en-US" kern="0" dirty="0" smtClean="0">
              <a:solidFill>
                <a:prstClr val="white"/>
              </a:solidFill>
            </a:endParaRPr>
          </a:p>
        </p:txBody>
      </p:sp>
      <p:sp>
        <p:nvSpPr>
          <p:cNvPr id="22" name="Isosceles Triangle 21"/>
          <p:cNvSpPr>
            <a:spLocks noChangeAspect="1"/>
          </p:cNvSpPr>
          <p:nvPr userDrawn="1"/>
        </p:nvSpPr>
        <p:spPr>
          <a:xfrm>
            <a:off x="5873589" y="6447405"/>
            <a:ext cx="500713" cy="411480"/>
          </a:xfrm>
          <a:prstGeom prst="triangle">
            <a:avLst>
              <a:gd name="adj" fmla="val 10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Rectangle 15"/>
          <p:cNvSpPr/>
          <p:nvPr userDrawn="1"/>
        </p:nvSpPr>
        <p:spPr>
          <a:xfrm>
            <a:off x="2861" y="1108665"/>
            <a:ext cx="9144000" cy="36576"/>
          </a:xfrm>
          <a:prstGeom prst="rect">
            <a:avLst/>
          </a:prstGeom>
          <a:solidFill>
            <a:schemeClr val="accent4"/>
          </a:solidFill>
          <a:ln w="25400" cap="flat" cmpd="sng" algn="ctr">
            <a:noFill/>
            <a:prstDash val="solid"/>
          </a:ln>
          <a:effectLst/>
        </p:spPr>
        <p:txBody>
          <a:bodyPr rtlCol="0" anchor="ctr"/>
          <a:lstStyle/>
          <a:p>
            <a:pPr algn="ctr">
              <a:defRPr/>
            </a:pPr>
            <a:endParaRPr lang="en-US" kern="0" dirty="0" smtClean="0">
              <a:solidFill>
                <a:prstClr val="white"/>
              </a:solidFill>
            </a:endParaRPr>
          </a:p>
        </p:txBody>
      </p:sp>
      <p:sp>
        <p:nvSpPr>
          <p:cNvPr id="17" name="Rectangle 16"/>
          <p:cNvSpPr/>
          <p:nvPr userDrawn="1"/>
        </p:nvSpPr>
        <p:spPr>
          <a:xfrm>
            <a:off x="2861" y="1037535"/>
            <a:ext cx="9144000" cy="73152"/>
          </a:xfrm>
          <a:prstGeom prst="rect">
            <a:avLst/>
          </a:prstGeom>
          <a:solidFill>
            <a:schemeClr val="accent1"/>
          </a:solidFill>
          <a:ln w="25400" cap="flat" cmpd="sng" algn="ctr">
            <a:noFill/>
            <a:prstDash val="solid"/>
          </a:ln>
          <a:effectLst/>
        </p:spPr>
        <p:txBody>
          <a:bodyPr rtlCol="0" anchor="ctr"/>
          <a:lstStyle/>
          <a:p>
            <a:pPr algn="ctr">
              <a:defRPr/>
            </a:pPr>
            <a:endParaRPr lang="en-US" kern="0" dirty="0" smtClean="0">
              <a:solidFill>
                <a:prstClr val="white"/>
              </a:solidFill>
            </a:endParaRPr>
          </a:p>
        </p:txBody>
      </p:sp>
      <p:sp>
        <p:nvSpPr>
          <p:cNvPr id="14" name="Rectangle 13"/>
          <p:cNvSpPr/>
          <p:nvPr userDrawn="1"/>
        </p:nvSpPr>
        <p:spPr>
          <a:xfrm>
            <a:off x="2861" y="0"/>
            <a:ext cx="9144000" cy="107473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200"/>
              </a:spcBef>
            </a:pPr>
            <a:endParaRPr lang="en-US" sz="2400" b="1" i="1" dirty="0">
              <a:solidFill>
                <a:prstClr val="white"/>
              </a:solidFill>
            </a:endParaRPr>
          </a:p>
        </p:txBody>
      </p:sp>
      <p:sp>
        <p:nvSpPr>
          <p:cNvPr id="21" name="Title 17"/>
          <p:cNvSpPr>
            <a:spLocks noGrp="1"/>
          </p:cNvSpPr>
          <p:nvPr>
            <p:ph type="title"/>
          </p:nvPr>
        </p:nvSpPr>
        <p:spPr>
          <a:xfrm>
            <a:off x="457200" y="274320"/>
            <a:ext cx="7223760" cy="584775"/>
          </a:xfrm>
          <a:prstGeom prst="rect">
            <a:avLst/>
          </a:prstGeom>
        </p:spPr>
        <p:txBody>
          <a:bodyPr lIns="0" rIns="0" anchor="ctr" anchorCtr="0"/>
          <a:lstStyle>
            <a:lvl1pPr algn="l">
              <a:defRPr sz="3200">
                <a:solidFill>
                  <a:schemeClr val="bg1"/>
                </a:solidFill>
              </a:defRPr>
            </a:lvl1pPr>
          </a:lstStyle>
          <a:p>
            <a:r>
              <a:rPr lang="en-US" smtClean="0"/>
              <a:t>Click to edit Master title style</a:t>
            </a:r>
            <a:endParaRPr lang="en-US" dirty="0"/>
          </a:p>
        </p:txBody>
      </p:sp>
      <p:sp>
        <p:nvSpPr>
          <p:cNvPr id="11" name="Content Placeholder 2"/>
          <p:cNvSpPr>
            <a:spLocks noGrp="1"/>
          </p:cNvSpPr>
          <p:nvPr>
            <p:ph idx="1"/>
          </p:nvPr>
        </p:nvSpPr>
        <p:spPr>
          <a:xfrm>
            <a:off x="457200" y="1238148"/>
            <a:ext cx="8229600" cy="4937760"/>
          </a:xfrm>
        </p:spPr>
        <p:txBody>
          <a:bodyPr>
            <a:normAutofit/>
          </a:bodyPr>
          <a:lstStyle>
            <a:lvl1pPr>
              <a:defRPr sz="2400">
                <a:ln>
                  <a:noFill/>
                </a:ln>
                <a:solidFill>
                  <a:schemeClr val="tx1"/>
                </a:solidFill>
              </a:defRPr>
            </a:lvl1pPr>
            <a:lvl2pPr marL="744538" indent="-280988">
              <a:defRPr sz="2000">
                <a:ln>
                  <a:noFill/>
                </a:ln>
                <a:solidFill>
                  <a:schemeClr val="tx1"/>
                </a:solidFill>
              </a:defRPr>
            </a:lvl2pPr>
            <a:lvl3pPr marL="1090613" indent="-228600">
              <a:defRPr sz="1800">
                <a:ln>
                  <a:noFill/>
                </a:ln>
                <a:solidFill>
                  <a:schemeClr val="tx1"/>
                </a:solidFill>
              </a:defRPr>
            </a:lvl3pPr>
            <a:lvl4pPr marL="1484313" indent="-228600">
              <a:defRPr>
                <a:ln>
                  <a:noFill/>
                </a:ln>
                <a:solidFill>
                  <a:schemeClr val="tx1"/>
                </a:solidFill>
              </a:defRPr>
            </a:lvl4pPr>
            <a:lvl5pPr marL="1825625" indent="-228600">
              <a:defRPr>
                <a:ln>
                  <a:noFill/>
                </a:ln>
                <a:solidFill>
                  <a:schemeClr val="tx1"/>
                </a:solidFill>
              </a:defRPr>
            </a:lvl5pPr>
          </a:lstStyle>
          <a:p>
            <a:pPr lvl="0"/>
            <a:r>
              <a:rPr lang="en-US" smtClean="0"/>
              <a:t>Click to edit Master text styles</a:t>
            </a:r>
          </a:p>
          <a:p>
            <a:pPr lvl="1"/>
            <a:r>
              <a:rPr lang="en-US" smtClean="0"/>
              <a:t>Second level</a:t>
            </a:r>
          </a:p>
          <a:p>
            <a:pPr lvl="2"/>
            <a:r>
              <a:rPr lang="en-US" smtClean="0"/>
              <a:t>Third level</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3840" y="146304"/>
            <a:ext cx="1097280" cy="842839"/>
          </a:xfrm>
          <a:prstGeom prst="rect">
            <a:avLst/>
          </a:prstGeom>
        </p:spPr>
      </p:pic>
      <p:sp>
        <p:nvSpPr>
          <p:cNvPr id="24" name="Slide Number Placeholder 5"/>
          <p:cNvSpPr txBox="1">
            <a:spLocks/>
          </p:cNvSpPr>
          <p:nvPr userDrawn="1"/>
        </p:nvSpPr>
        <p:spPr>
          <a:xfrm>
            <a:off x="8450288" y="6568507"/>
            <a:ext cx="407773" cy="169277"/>
          </a:xfrm>
          <a:prstGeom prst="rect">
            <a:avLst/>
          </a:prstGeom>
        </p:spPr>
        <p:txBody>
          <a:bodyPr vert="horz" lIns="0" tIns="0" rIns="0" bIns="0"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1A67B82-1E28-4693-A5EE-50EE6C4A9166}" type="slidenum">
              <a:rPr lang="en-US" sz="1100" smtClean="0">
                <a:solidFill>
                  <a:prstClr val="white"/>
                </a:solidFill>
              </a:rPr>
              <a:pPr>
                <a:defRPr/>
              </a:pPr>
              <a:t>‹#›</a:t>
            </a:fld>
            <a:endParaRPr lang="en-US" sz="1100" dirty="0" smtClean="0">
              <a:solidFill>
                <a:prstClr val="white"/>
              </a:solidFill>
            </a:endParaRPr>
          </a:p>
        </p:txBody>
      </p:sp>
      <p:sp>
        <p:nvSpPr>
          <p:cNvPr id="25" name="Text Placeholder 19"/>
          <p:cNvSpPr>
            <a:spLocks noGrp="1"/>
          </p:cNvSpPr>
          <p:nvPr>
            <p:ph type="body" sz="quarter" idx="11" hasCustomPrompt="1"/>
          </p:nvPr>
        </p:nvSpPr>
        <p:spPr>
          <a:xfrm>
            <a:off x="3686049" y="6560812"/>
            <a:ext cx="5029200" cy="184666"/>
          </a:xfrm>
        </p:spPr>
        <p:txBody>
          <a:bodyPr anchor="ctr">
            <a:spAutoFit/>
          </a:bodyPr>
          <a:lstStyle>
            <a:lvl1pPr marL="0" indent="1588" algn="r">
              <a:spcBef>
                <a:spcPts val="0"/>
              </a:spcBef>
              <a:buNone/>
              <a:defRPr sz="600" b="0" i="1">
                <a:solidFill>
                  <a:schemeClr val="bg1">
                    <a:lumMod val="65000"/>
                  </a:schemeClr>
                </a:solidFill>
              </a:defRPr>
            </a:lvl1pPr>
            <a:lvl2pPr>
              <a:buNone/>
              <a:defRPr/>
            </a:lvl2pPr>
            <a:lvl3pPr>
              <a:buNone/>
              <a:defRPr/>
            </a:lvl3pPr>
            <a:lvl4pPr>
              <a:buNone/>
              <a:defRPr/>
            </a:lvl4pPr>
            <a:lvl5pPr>
              <a:buNone/>
              <a:defRPr/>
            </a:lvl5pPr>
          </a:lstStyle>
          <a:p>
            <a:pPr lvl="0"/>
            <a:r>
              <a:rPr lang="en-US" dirty="0" smtClean="0"/>
              <a:t>Click to add references</a:t>
            </a:r>
          </a:p>
        </p:txBody>
      </p:sp>
      <p:grpSp>
        <p:nvGrpSpPr>
          <p:cNvPr id="28" name="Group 27"/>
          <p:cNvGrpSpPr/>
          <p:nvPr userDrawn="1"/>
        </p:nvGrpSpPr>
        <p:grpSpPr>
          <a:xfrm>
            <a:off x="344912" y="6480204"/>
            <a:ext cx="2877642" cy="345882"/>
            <a:chOff x="347472" y="6437376"/>
            <a:chExt cx="2877642" cy="345882"/>
          </a:xfrm>
        </p:grpSpPr>
        <p:pic>
          <p:nvPicPr>
            <p:cNvPr id="29" name="Picture 28"/>
            <p:cNvPicPr>
              <a:picLocks noChangeAspect="1"/>
            </p:cNvPicPr>
            <p:nvPr userDrawn="1"/>
          </p:nvPicPr>
          <p:blipFill rotWithShape="1">
            <a:blip r:embed="rId3" cstate="print">
              <a:extLst>
                <a:ext uri="{28A0092B-C50C-407E-A947-70E740481C1C}">
                  <a14:useLocalDpi xmlns:a14="http://schemas.microsoft.com/office/drawing/2010/main" val="0"/>
                </a:ext>
              </a:extLst>
            </a:blip>
            <a:srcRect r="26553"/>
            <a:stretch/>
          </p:blipFill>
          <p:spPr>
            <a:xfrm>
              <a:off x="347472" y="6437376"/>
              <a:ext cx="1343216" cy="345882"/>
            </a:xfrm>
            <a:prstGeom prst="rect">
              <a:avLst/>
            </a:prstGeom>
          </p:spPr>
        </p:pic>
        <p:sp>
          <p:nvSpPr>
            <p:cNvPr id="30" name="TextBox 29"/>
            <p:cNvSpPr txBox="1"/>
            <p:nvPr userDrawn="1"/>
          </p:nvSpPr>
          <p:spPr>
            <a:xfrm>
              <a:off x="1598799" y="6439996"/>
              <a:ext cx="1626315" cy="341632"/>
            </a:xfrm>
            <a:prstGeom prst="rect">
              <a:avLst/>
            </a:prstGeom>
            <a:noFill/>
          </p:spPr>
          <p:txBody>
            <a:bodyPr wrap="square" rtlCol="0" anchor="ctr" anchorCtr="0">
              <a:spAutoFit/>
            </a:bodyPr>
            <a:lstStyle/>
            <a:p>
              <a:pPr>
                <a:lnSpc>
                  <a:spcPct val="90000"/>
                </a:lnSpc>
              </a:pPr>
              <a:r>
                <a:rPr lang="en-US" sz="900" b="1" dirty="0" smtClean="0">
                  <a:solidFill>
                    <a:prstClr val="white"/>
                  </a:solidFill>
                  <a:latin typeface="Arial" panose="020B0604020202020204" pitchFamily="34" charset="0"/>
                  <a:cs typeface="Arial" panose="020B0604020202020204" pitchFamily="34" charset="0"/>
                </a:rPr>
                <a:t>National Energy Technology Laboratory</a:t>
              </a:r>
              <a:endParaRPr lang="en-US" sz="900" b="1" dirty="0">
                <a:solidFill>
                  <a:prstClr val="white"/>
                </a:solidFill>
                <a:latin typeface="Arial" panose="020B0604020202020204" pitchFamily="34" charset="0"/>
                <a:cs typeface="Arial" panose="020B0604020202020204" pitchFamily="34" charset="0"/>
              </a:endParaRPr>
            </a:p>
          </p:txBody>
        </p:sp>
      </p:grpSp>
      <p:pic>
        <p:nvPicPr>
          <p:cNvPr id="18" name="Picture 17"/>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r="53877"/>
          <a:stretch>
            <a:fillRect/>
          </a:stretch>
        </p:blipFill>
        <p:spPr bwMode="auto">
          <a:xfrm>
            <a:off x="3230563" y="6480903"/>
            <a:ext cx="1254699" cy="326484"/>
          </a:xfrm>
          <a:prstGeom prst="rect">
            <a:avLst/>
          </a:prstGeom>
          <a:noFill/>
          <a:ln>
            <a:noFill/>
          </a:ln>
          <a:extLst>
            <a:ext uri="{909E8E84-426E-40dd-AFC4-6F175D3DCCD1}">
              <a14:hiddenFill xmlns:a14="http://schemas.microsoft.com/office/drawing/2010/main" xmlns="">
                <a:solidFill>
                  <a:srgbClr val="CCECFF"/>
                </a:solidFill>
              </a14:hiddenFill>
            </a:ext>
            <a:ext uri="{91240B29-F687-4f45-9708-019B960494DF}">
              <a14:hiddenLine xmlns:a14="http://schemas.microsoft.com/office/drawing/2010/main" xmlns="" w="12700">
                <a:solidFill>
                  <a:schemeClr val="tx1"/>
                </a:solidFill>
                <a:miter lim="800000"/>
                <a:headEnd/>
                <a:tailEnd/>
              </a14:hiddenLine>
            </a:ext>
          </a:extLst>
        </p:spPr>
      </p:pic>
      <p:pic>
        <p:nvPicPr>
          <p:cNvPr id="23" name="Picture 11"/>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540250" y="6450228"/>
            <a:ext cx="1258229" cy="3950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3150834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lain">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762" y="6447405"/>
            <a:ext cx="6397827" cy="411480"/>
          </a:xfrm>
          <a:prstGeom prst="rect">
            <a:avLst/>
          </a:prstGeom>
          <a:solidFill>
            <a:schemeClr val="bg2">
              <a:lumMod val="75000"/>
            </a:schemeClr>
          </a:solidFill>
          <a:ln w="25400" cap="flat" cmpd="sng" algn="ctr">
            <a:noFill/>
            <a:prstDash val="solid"/>
          </a:ln>
          <a:effectLst/>
        </p:spPr>
        <p:txBody>
          <a:bodyPr rtlCol="0" anchor="ctr"/>
          <a:lstStyle/>
          <a:p>
            <a:pPr algn="ctr">
              <a:defRPr/>
            </a:pPr>
            <a:endParaRPr lang="en-US" kern="0" dirty="0" smtClean="0">
              <a:solidFill>
                <a:prstClr val="white"/>
              </a:solidFill>
            </a:endParaRPr>
          </a:p>
        </p:txBody>
      </p:sp>
      <p:sp>
        <p:nvSpPr>
          <p:cNvPr id="20" name="Rectangle 19"/>
          <p:cNvSpPr/>
          <p:nvPr userDrawn="1"/>
        </p:nvSpPr>
        <p:spPr>
          <a:xfrm>
            <a:off x="6372351" y="6447405"/>
            <a:ext cx="2772083" cy="411480"/>
          </a:xfrm>
          <a:prstGeom prst="rect">
            <a:avLst/>
          </a:prstGeom>
          <a:solidFill>
            <a:schemeClr val="bg1">
              <a:lumMod val="50000"/>
            </a:schemeClr>
          </a:solidFill>
          <a:ln w="25400" cap="flat" cmpd="sng" algn="ctr">
            <a:noFill/>
            <a:prstDash val="solid"/>
          </a:ln>
          <a:effectLst/>
        </p:spPr>
        <p:txBody>
          <a:bodyPr rtlCol="0" anchor="ctr"/>
          <a:lstStyle/>
          <a:p>
            <a:pPr algn="ctr">
              <a:defRPr/>
            </a:pPr>
            <a:endParaRPr lang="en-US" kern="0" dirty="0" smtClean="0">
              <a:solidFill>
                <a:prstClr val="white"/>
              </a:solidFill>
            </a:endParaRPr>
          </a:p>
        </p:txBody>
      </p:sp>
      <p:sp>
        <p:nvSpPr>
          <p:cNvPr id="22" name="Isosceles Triangle 21"/>
          <p:cNvSpPr>
            <a:spLocks noChangeAspect="1"/>
          </p:cNvSpPr>
          <p:nvPr userDrawn="1"/>
        </p:nvSpPr>
        <p:spPr>
          <a:xfrm>
            <a:off x="5873589" y="6447405"/>
            <a:ext cx="500713" cy="411480"/>
          </a:xfrm>
          <a:prstGeom prst="triangle">
            <a:avLst>
              <a:gd name="adj" fmla="val 10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Rectangle 15"/>
          <p:cNvSpPr/>
          <p:nvPr userDrawn="1"/>
        </p:nvSpPr>
        <p:spPr>
          <a:xfrm>
            <a:off x="2861" y="1108665"/>
            <a:ext cx="9144000" cy="36576"/>
          </a:xfrm>
          <a:prstGeom prst="rect">
            <a:avLst/>
          </a:prstGeom>
          <a:solidFill>
            <a:schemeClr val="accent4"/>
          </a:solidFill>
          <a:ln w="25400" cap="flat" cmpd="sng" algn="ctr">
            <a:noFill/>
            <a:prstDash val="solid"/>
          </a:ln>
          <a:effectLst/>
        </p:spPr>
        <p:txBody>
          <a:bodyPr rtlCol="0" anchor="ctr"/>
          <a:lstStyle/>
          <a:p>
            <a:pPr algn="ctr">
              <a:defRPr/>
            </a:pPr>
            <a:endParaRPr lang="en-US" kern="0" dirty="0" smtClean="0">
              <a:solidFill>
                <a:prstClr val="white"/>
              </a:solidFill>
            </a:endParaRPr>
          </a:p>
        </p:txBody>
      </p:sp>
      <p:sp>
        <p:nvSpPr>
          <p:cNvPr id="17" name="Rectangle 16"/>
          <p:cNvSpPr/>
          <p:nvPr userDrawn="1"/>
        </p:nvSpPr>
        <p:spPr>
          <a:xfrm>
            <a:off x="2861" y="1037535"/>
            <a:ext cx="9144000" cy="73152"/>
          </a:xfrm>
          <a:prstGeom prst="rect">
            <a:avLst/>
          </a:prstGeom>
          <a:solidFill>
            <a:schemeClr val="accent1"/>
          </a:solidFill>
          <a:ln w="25400" cap="flat" cmpd="sng" algn="ctr">
            <a:noFill/>
            <a:prstDash val="solid"/>
          </a:ln>
          <a:effectLst/>
        </p:spPr>
        <p:txBody>
          <a:bodyPr rtlCol="0" anchor="ctr"/>
          <a:lstStyle/>
          <a:p>
            <a:pPr algn="ctr">
              <a:defRPr/>
            </a:pPr>
            <a:endParaRPr lang="en-US" kern="0" dirty="0" smtClean="0">
              <a:solidFill>
                <a:prstClr val="white"/>
              </a:solidFill>
            </a:endParaRPr>
          </a:p>
        </p:txBody>
      </p:sp>
      <p:sp>
        <p:nvSpPr>
          <p:cNvPr id="14" name="Rectangle 13"/>
          <p:cNvSpPr/>
          <p:nvPr userDrawn="1"/>
        </p:nvSpPr>
        <p:spPr>
          <a:xfrm>
            <a:off x="2861" y="0"/>
            <a:ext cx="9144000" cy="107473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200"/>
              </a:spcBef>
            </a:pPr>
            <a:endParaRPr lang="en-US" sz="2400" b="1" i="1" dirty="0">
              <a:solidFill>
                <a:prstClr val="white"/>
              </a:solidFill>
            </a:endParaRPr>
          </a:p>
        </p:txBody>
      </p:sp>
      <p:sp>
        <p:nvSpPr>
          <p:cNvPr id="21" name="Title 17"/>
          <p:cNvSpPr>
            <a:spLocks noGrp="1"/>
          </p:cNvSpPr>
          <p:nvPr>
            <p:ph type="title"/>
          </p:nvPr>
        </p:nvSpPr>
        <p:spPr>
          <a:xfrm>
            <a:off x="457200" y="274320"/>
            <a:ext cx="7223760" cy="584775"/>
          </a:xfrm>
          <a:prstGeom prst="rect">
            <a:avLst/>
          </a:prstGeom>
        </p:spPr>
        <p:txBody>
          <a:bodyPr lIns="0" rIns="0" anchor="ctr" anchorCtr="0"/>
          <a:lstStyle>
            <a:lvl1pPr algn="l">
              <a:defRPr sz="3200">
                <a:solidFill>
                  <a:schemeClr val="bg1"/>
                </a:solidFill>
              </a:defRPr>
            </a:lvl1pPr>
          </a:lstStyle>
          <a:p>
            <a:r>
              <a:rPr lang="en-US" smtClean="0"/>
              <a:t>Click to edit Master title style</a:t>
            </a:r>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3840" y="146304"/>
            <a:ext cx="1097280" cy="842839"/>
          </a:xfrm>
          <a:prstGeom prst="rect">
            <a:avLst/>
          </a:prstGeom>
        </p:spPr>
      </p:pic>
      <p:sp>
        <p:nvSpPr>
          <p:cNvPr id="24" name="Slide Number Placeholder 5"/>
          <p:cNvSpPr txBox="1">
            <a:spLocks/>
          </p:cNvSpPr>
          <p:nvPr userDrawn="1"/>
        </p:nvSpPr>
        <p:spPr>
          <a:xfrm>
            <a:off x="8450288" y="6568507"/>
            <a:ext cx="407773" cy="169277"/>
          </a:xfrm>
          <a:prstGeom prst="rect">
            <a:avLst/>
          </a:prstGeom>
        </p:spPr>
        <p:txBody>
          <a:bodyPr vert="horz" lIns="0" tIns="0" rIns="0" bIns="0"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1A67B82-1E28-4693-A5EE-50EE6C4A9166}" type="slidenum">
              <a:rPr lang="en-US" sz="1100" smtClean="0">
                <a:solidFill>
                  <a:prstClr val="white"/>
                </a:solidFill>
              </a:rPr>
              <a:pPr>
                <a:defRPr/>
              </a:pPr>
              <a:t>‹#›</a:t>
            </a:fld>
            <a:endParaRPr lang="en-US" sz="1100" dirty="0" smtClean="0">
              <a:solidFill>
                <a:prstClr val="white"/>
              </a:solidFill>
            </a:endParaRPr>
          </a:p>
        </p:txBody>
      </p:sp>
      <p:grpSp>
        <p:nvGrpSpPr>
          <p:cNvPr id="28" name="Group 27"/>
          <p:cNvGrpSpPr/>
          <p:nvPr userDrawn="1"/>
        </p:nvGrpSpPr>
        <p:grpSpPr>
          <a:xfrm>
            <a:off x="344912" y="6480204"/>
            <a:ext cx="2877642" cy="345882"/>
            <a:chOff x="347472" y="6437376"/>
            <a:chExt cx="2877642" cy="345882"/>
          </a:xfrm>
        </p:grpSpPr>
        <p:pic>
          <p:nvPicPr>
            <p:cNvPr id="29" name="Picture 28"/>
            <p:cNvPicPr>
              <a:picLocks noChangeAspect="1"/>
            </p:cNvPicPr>
            <p:nvPr userDrawn="1"/>
          </p:nvPicPr>
          <p:blipFill rotWithShape="1">
            <a:blip r:embed="rId3" cstate="print">
              <a:extLst>
                <a:ext uri="{28A0092B-C50C-407E-A947-70E740481C1C}">
                  <a14:useLocalDpi xmlns:a14="http://schemas.microsoft.com/office/drawing/2010/main" val="0"/>
                </a:ext>
              </a:extLst>
            </a:blip>
            <a:srcRect r="26553"/>
            <a:stretch/>
          </p:blipFill>
          <p:spPr>
            <a:xfrm>
              <a:off x="347472" y="6437376"/>
              <a:ext cx="1343216" cy="345882"/>
            </a:xfrm>
            <a:prstGeom prst="rect">
              <a:avLst/>
            </a:prstGeom>
          </p:spPr>
        </p:pic>
        <p:sp>
          <p:nvSpPr>
            <p:cNvPr id="30" name="TextBox 29"/>
            <p:cNvSpPr txBox="1"/>
            <p:nvPr userDrawn="1"/>
          </p:nvSpPr>
          <p:spPr>
            <a:xfrm>
              <a:off x="1598799" y="6439996"/>
              <a:ext cx="1626315" cy="341632"/>
            </a:xfrm>
            <a:prstGeom prst="rect">
              <a:avLst/>
            </a:prstGeom>
            <a:noFill/>
          </p:spPr>
          <p:txBody>
            <a:bodyPr wrap="square" rtlCol="0" anchor="ctr" anchorCtr="0">
              <a:spAutoFit/>
            </a:bodyPr>
            <a:lstStyle/>
            <a:p>
              <a:pPr>
                <a:lnSpc>
                  <a:spcPct val="90000"/>
                </a:lnSpc>
              </a:pPr>
              <a:r>
                <a:rPr lang="en-US" sz="900" b="1" dirty="0" smtClean="0">
                  <a:solidFill>
                    <a:prstClr val="white"/>
                  </a:solidFill>
                  <a:latin typeface="Arial" panose="020B0604020202020204" pitchFamily="34" charset="0"/>
                  <a:cs typeface="Arial" panose="020B0604020202020204" pitchFamily="34" charset="0"/>
                </a:rPr>
                <a:t>National Energy Technology Laboratory</a:t>
              </a:r>
              <a:endParaRPr lang="en-US" sz="900" b="1" dirty="0">
                <a:solidFill>
                  <a:prstClr val="white"/>
                </a:solidFill>
                <a:latin typeface="Arial" panose="020B0604020202020204" pitchFamily="34" charset="0"/>
                <a:cs typeface="Arial" panose="020B0604020202020204" pitchFamily="34" charset="0"/>
              </a:endParaRPr>
            </a:p>
          </p:txBody>
        </p:sp>
      </p:grpSp>
      <p:sp>
        <p:nvSpPr>
          <p:cNvPr id="18" name="Text Placeholder 19"/>
          <p:cNvSpPr>
            <a:spLocks noGrp="1"/>
          </p:cNvSpPr>
          <p:nvPr>
            <p:ph type="body" sz="quarter" idx="11" hasCustomPrompt="1"/>
          </p:nvPr>
        </p:nvSpPr>
        <p:spPr>
          <a:xfrm>
            <a:off x="3686049" y="6560812"/>
            <a:ext cx="5029200" cy="184666"/>
          </a:xfrm>
        </p:spPr>
        <p:txBody>
          <a:bodyPr anchor="ctr">
            <a:spAutoFit/>
          </a:bodyPr>
          <a:lstStyle>
            <a:lvl1pPr marL="0" indent="1588" algn="r">
              <a:spcBef>
                <a:spcPts val="0"/>
              </a:spcBef>
              <a:buNone/>
              <a:defRPr sz="600" b="0" i="1">
                <a:solidFill>
                  <a:schemeClr val="bg1">
                    <a:lumMod val="65000"/>
                  </a:schemeClr>
                </a:solidFill>
              </a:defRPr>
            </a:lvl1pPr>
            <a:lvl2pPr>
              <a:buNone/>
              <a:defRPr/>
            </a:lvl2pPr>
            <a:lvl3pPr>
              <a:buNone/>
              <a:defRPr/>
            </a:lvl3pPr>
            <a:lvl4pPr>
              <a:buNone/>
              <a:defRPr/>
            </a:lvl4pPr>
            <a:lvl5pPr>
              <a:buNone/>
              <a:defRPr/>
            </a:lvl5pPr>
          </a:lstStyle>
          <a:p>
            <a:pPr lvl="0"/>
            <a:r>
              <a:rPr lang="en-US" dirty="0" smtClean="0"/>
              <a:t>Click to add references</a:t>
            </a:r>
          </a:p>
        </p:txBody>
      </p:sp>
      <p:pic>
        <p:nvPicPr>
          <p:cNvPr id="26" name="Picture 25"/>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r="53877"/>
          <a:stretch>
            <a:fillRect/>
          </a:stretch>
        </p:blipFill>
        <p:spPr bwMode="auto">
          <a:xfrm>
            <a:off x="3230563" y="6480903"/>
            <a:ext cx="1254699" cy="326484"/>
          </a:xfrm>
          <a:prstGeom prst="rect">
            <a:avLst/>
          </a:prstGeom>
          <a:noFill/>
          <a:ln>
            <a:noFill/>
          </a:ln>
          <a:extLst>
            <a:ext uri="{909E8E84-426E-40dd-AFC4-6F175D3DCCD1}">
              <a14:hiddenFill xmlns:a14="http://schemas.microsoft.com/office/drawing/2010/main" xmlns="">
                <a:solidFill>
                  <a:srgbClr val="CCECFF"/>
                </a:solidFill>
              </a14:hiddenFill>
            </a:ext>
            <a:ext uri="{91240B29-F687-4f45-9708-019B960494DF}">
              <a14:hiddenLine xmlns:a14="http://schemas.microsoft.com/office/drawing/2010/main" xmlns="" w="12700">
                <a:solidFill>
                  <a:schemeClr val="tx1"/>
                </a:solidFill>
                <a:miter lim="800000"/>
                <a:headEnd/>
                <a:tailEnd/>
              </a14:hiddenLine>
            </a:ext>
          </a:extLst>
        </p:spPr>
      </p:pic>
      <p:pic>
        <p:nvPicPr>
          <p:cNvPr id="27" name="Picture 11"/>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540250" y="6450228"/>
            <a:ext cx="1258229" cy="3950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5197655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ullet">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762" y="6447405"/>
            <a:ext cx="6397827" cy="411480"/>
          </a:xfrm>
          <a:prstGeom prst="rect">
            <a:avLst/>
          </a:prstGeom>
          <a:solidFill>
            <a:schemeClr val="bg2">
              <a:lumMod val="75000"/>
            </a:schemeClr>
          </a:solidFill>
          <a:ln w="25400" cap="flat" cmpd="sng" algn="ctr">
            <a:noFill/>
            <a:prstDash val="solid"/>
          </a:ln>
          <a:effectLst/>
        </p:spPr>
        <p:txBody>
          <a:bodyPr rtlCol="0" anchor="ctr"/>
          <a:lstStyle/>
          <a:p>
            <a:pPr algn="ctr">
              <a:defRPr/>
            </a:pPr>
            <a:endParaRPr lang="en-US" kern="0" dirty="0" smtClean="0">
              <a:solidFill>
                <a:prstClr val="white"/>
              </a:solidFill>
            </a:endParaRPr>
          </a:p>
        </p:txBody>
      </p:sp>
      <p:sp>
        <p:nvSpPr>
          <p:cNvPr id="20" name="Rectangle 19"/>
          <p:cNvSpPr/>
          <p:nvPr userDrawn="1"/>
        </p:nvSpPr>
        <p:spPr>
          <a:xfrm>
            <a:off x="6372351" y="6447405"/>
            <a:ext cx="2772083" cy="411480"/>
          </a:xfrm>
          <a:prstGeom prst="rect">
            <a:avLst/>
          </a:prstGeom>
          <a:solidFill>
            <a:schemeClr val="bg1">
              <a:lumMod val="50000"/>
            </a:schemeClr>
          </a:solidFill>
          <a:ln w="25400" cap="flat" cmpd="sng" algn="ctr">
            <a:noFill/>
            <a:prstDash val="solid"/>
          </a:ln>
          <a:effectLst/>
        </p:spPr>
        <p:txBody>
          <a:bodyPr rtlCol="0" anchor="ctr"/>
          <a:lstStyle/>
          <a:p>
            <a:pPr algn="ctr">
              <a:defRPr/>
            </a:pPr>
            <a:endParaRPr lang="en-US" kern="0" dirty="0" smtClean="0">
              <a:solidFill>
                <a:prstClr val="white"/>
              </a:solidFill>
            </a:endParaRPr>
          </a:p>
        </p:txBody>
      </p:sp>
      <p:sp>
        <p:nvSpPr>
          <p:cNvPr id="22" name="Isosceles Triangle 21"/>
          <p:cNvSpPr>
            <a:spLocks noChangeAspect="1"/>
          </p:cNvSpPr>
          <p:nvPr userDrawn="1"/>
        </p:nvSpPr>
        <p:spPr>
          <a:xfrm>
            <a:off x="5873589" y="6447405"/>
            <a:ext cx="500713" cy="411480"/>
          </a:xfrm>
          <a:prstGeom prst="triangle">
            <a:avLst>
              <a:gd name="adj" fmla="val 10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Rectangle 15"/>
          <p:cNvSpPr/>
          <p:nvPr userDrawn="1"/>
        </p:nvSpPr>
        <p:spPr>
          <a:xfrm>
            <a:off x="2861" y="1108665"/>
            <a:ext cx="9144000" cy="36576"/>
          </a:xfrm>
          <a:prstGeom prst="rect">
            <a:avLst/>
          </a:prstGeom>
          <a:solidFill>
            <a:schemeClr val="accent4"/>
          </a:solidFill>
          <a:ln w="25400" cap="flat" cmpd="sng" algn="ctr">
            <a:noFill/>
            <a:prstDash val="solid"/>
          </a:ln>
          <a:effectLst/>
        </p:spPr>
        <p:txBody>
          <a:bodyPr rtlCol="0" anchor="ctr"/>
          <a:lstStyle/>
          <a:p>
            <a:pPr algn="ctr">
              <a:defRPr/>
            </a:pPr>
            <a:endParaRPr lang="en-US" kern="0" dirty="0" smtClean="0">
              <a:solidFill>
                <a:prstClr val="white"/>
              </a:solidFill>
            </a:endParaRPr>
          </a:p>
        </p:txBody>
      </p:sp>
      <p:sp>
        <p:nvSpPr>
          <p:cNvPr id="17" name="Rectangle 16"/>
          <p:cNvSpPr/>
          <p:nvPr userDrawn="1"/>
        </p:nvSpPr>
        <p:spPr>
          <a:xfrm>
            <a:off x="2861" y="1037535"/>
            <a:ext cx="9144000" cy="73152"/>
          </a:xfrm>
          <a:prstGeom prst="rect">
            <a:avLst/>
          </a:prstGeom>
          <a:solidFill>
            <a:schemeClr val="accent1"/>
          </a:solidFill>
          <a:ln w="25400" cap="flat" cmpd="sng" algn="ctr">
            <a:noFill/>
            <a:prstDash val="solid"/>
          </a:ln>
          <a:effectLst/>
        </p:spPr>
        <p:txBody>
          <a:bodyPr rtlCol="0" anchor="ctr"/>
          <a:lstStyle/>
          <a:p>
            <a:pPr algn="ctr">
              <a:defRPr/>
            </a:pPr>
            <a:endParaRPr lang="en-US" kern="0" dirty="0" smtClean="0">
              <a:solidFill>
                <a:prstClr val="white"/>
              </a:solidFill>
            </a:endParaRPr>
          </a:p>
        </p:txBody>
      </p:sp>
      <p:sp>
        <p:nvSpPr>
          <p:cNvPr id="14" name="Rectangle 13"/>
          <p:cNvSpPr/>
          <p:nvPr userDrawn="1"/>
        </p:nvSpPr>
        <p:spPr>
          <a:xfrm>
            <a:off x="2861" y="0"/>
            <a:ext cx="9144000" cy="107473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200"/>
              </a:spcBef>
            </a:pPr>
            <a:endParaRPr lang="en-US" sz="2400" b="1" i="1" dirty="0">
              <a:solidFill>
                <a:prstClr val="white"/>
              </a:solidFill>
            </a:endParaRPr>
          </a:p>
        </p:txBody>
      </p:sp>
      <p:sp>
        <p:nvSpPr>
          <p:cNvPr id="21" name="Title 17"/>
          <p:cNvSpPr>
            <a:spLocks noGrp="1"/>
          </p:cNvSpPr>
          <p:nvPr>
            <p:ph type="title"/>
          </p:nvPr>
        </p:nvSpPr>
        <p:spPr>
          <a:xfrm>
            <a:off x="457200" y="274320"/>
            <a:ext cx="7223760" cy="584775"/>
          </a:xfrm>
          <a:prstGeom prst="rect">
            <a:avLst/>
          </a:prstGeom>
        </p:spPr>
        <p:txBody>
          <a:bodyPr lIns="0" rIns="0" anchor="ctr" anchorCtr="0"/>
          <a:lstStyle>
            <a:lvl1pPr algn="l">
              <a:defRPr sz="3200">
                <a:solidFill>
                  <a:schemeClr val="bg1"/>
                </a:solidFill>
              </a:defRPr>
            </a:lvl1pPr>
          </a:lstStyle>
          <a:p>
            <a:r>
              <a:rPr lang="en-US" smtClean="0"/>
              <a:t>Click to edit Master title style</a:t>
            </a:r>
            <a:endParaRPr lang="en-US" dirty="0"/>
          </a:p>
        </p:txBody>
      </p:sp>
      <p:sp>
        <p:nvSpPr>
          <p:cNvPr id="11" name="Content Placeholder 2"/>
          <p:cNvSpPr>
            <a:spLocks noGrp="1"/>
          </p:cNvSpPr>
          <p:nvPr>
            <p:ph idx="1"/>
          </p:nvPr>
        </p:nvSpPr>
        <p:spPr>
          <a:xfrm>
            <a:off x="457200" y="1238148"/>
            <a:ext cx="8229600" cy="4937760"/>
          </a:xfrm>
        </p:spPr>
        <p:txBody>
          <a:bodyPr>
            <a:normAutofit/>
          </a:bodyPr>
          <a:lstStyle>
            <a:lvl1pPr>
              <a:defRPr sz="2400">
                <a:ln>
                  <a:noFill/>
                </a:ln>
                <a:solidFill>
                  <a:schemeClr val="tx1"/>
                </a:solidFill>
              </a:defRPr>
            </a:lvl1pPr>
            <a:lvl2pPr marL="744538" indent="-280988">
              <a:defRPr sz="2000">
                <a:ln>
                  <a:noFill/>
                </a:ln>
                <a:solidFill>
                  <a:schemeClr val="tx1"/>
                </a:solidFill>
              </a:defRPr>
            </a:lvl2pPr>
            <a:lvl3pPr marL="1090613" indent="-228600">
              <a:defRPr sz="1800">
                <a:ln>
                  <a:noFill/>
                </a:ln>
                <a:solidFill>
                  <a:schemeClr val="tx1"/>
                </a:solidFill>
              </a:defRPr>
            </a:lvl3pPr>
            <a:lvl4pPr marL="1484313" indent="-228600">
              <a:defRPr>
                <a:ln>
                  <a:noFill/>
                </a:ln>
                <a:solidFill>
                  <a:schemeClr val="tx1"/>
                </a:solidFill>
              </a:defRPr>
            </a:lvl4pPr>
            <a:lvl5pPr marL="1825625" indent="-228600">
              <a:defRPr>
                <a:ln>
                  <a:noFill/>
                </a:ln>
                <a:solidFill>
                  <a:schemeClr val="tx1"/>
                </a:solidFill>
              </a:defRPr>
            </a:lvl5pPr>
          </a:lstStyle>
          <a:p>
            <a:pPr lvl="0"/>
            <a:r>
              <a:rPr lang="en-US" smtClean="0"/>
              <a:t>Click to edit Master text styles</a:t>
            </a:r>
          </a:p>
          <a:p>
            <a:pPr lvl="1"/>
            <a:r>
              <a:rPr lang="en-US" smtClean="0"/>
              <a:t>Second level</a:t>
            </a:r>
          </a:p>
          <a:p>
            <a:pPr lvl="2"/>
            <a:r>
              <a:rPr lang="en-US" smtClean="0"/>
              <a:t>Third level</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3840" y="146304"/>
            <a:ext cx="1097280" cy="842839"/>
          </a:xfrm>
          <a:prstGeom prst="rect">
            <a:avLst/>
          </a:prstGeom>
        </p:spPr>
      </p:pic>
      <p:sp>
        <p:nvSpPr>
          <p:cNvPr id="24" name="Slide Number Placeholder 5"/>
          <p:cNvSpPr txBox="1">
            <a:spLocks/>
          </p:cNvSpPr>
          <p:nvPr userDrawn="1"/>
        </p:nvSpPr>
        <p:spPr>
          <a:xfrm>
            <a:off x="8450288" y="6568507"/>
            <a:ext cx="407773" cy="169277"/>
          </a:xfrm>
          <a:prstGeom prst="rect">
            <a:avLst/>
          </a:prstGeom>
        </p:spPr>
        <p:txBody>
          <a:bodyPr vert="horz" lIns="0" tIns="0" rIns="0" bIns="0"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1A67B82-1E28-4693-A5EE-50EE6C4A9166}" type="slidenum">
              <a:rPr lang="en-US" sz="1100" smtClean="0">
                <a:solidFill>
                  <a:prstClr val="white"/>
                </a:solidFill>
              </a:rPr>
              <a:pPr>
                <a:defRPr/>
              </a:pPr>
              <a:t>‹#›</a:t>
            </a:fld>
            <a:endParaRPr lang="en-US" sz="1100" dirty="0" smtClean="0">
              <a:solidFill>
                <a:prstClr val="white"/>
              </a:solidFill>
            </a:endParaRPr>
          </a:p>
        </p:txBody>
      </p:sp>
      <p:sp>
        <p:nvSpPr>
          <p:cNvPr id="25" name="Text Placeholder 19"/>
          <p:cNvSpPr>
            <a:spLocks noGrp="1"/>
          </p:cNvSpPr>
          <p:nvPr>
            <p:ph type="body" sz="quarter" idx="11" hasCustomPrompt="1"/>
          </p:nvPr>
        </p:nvSpPr>
        <p:spPr>
          <a:xfrm>
            <a:off x="3686049" y="6560812"/>
            <a:ext cx="5029200" cy="184666"/>
          </a:xfrm>
        </p:spPr>
        <p:txBody>
          <a:bodyPr anchor="ctr">
            <a:spAutoFit/>
          </a:bodyPr>
          <a:lstStyle>
            <a:lvl1pPr marL="0" indent="1588" algn="r">
              <a:spcBef>
                <a:spcPts val="0"/>
              </a:spcBef>
              <a:buNone/>
              <a:defRPr sz="600" b="0" i="1">
                <a:solidFill>
                  <a:schemeClr val="bg1">
                    <a:lumMod val="65000"/>
                  </a:schemeClr>
                </a:solidFill>
              </a:defRPr>
            </a:lvl1pPr>
            <a:lvl2pPr>
              <a:buNone/>
              <a:defRPr/>
            </a:lvl2pPr>
            <a:lvl3pPr>
              <a:buNone/>
              <a:defRPr/>
            </a:lvl3pPr>
            <a:lvl4pPr>
              <a:buNone/>
              <a:defRPr/>
            </a:lvl4pPr>
            <a:lvl5pPr>
              <a:buNone/>
              <a:defRPr/>
            </a:lvl5pPr>
          </a:lstStyle>
          <a:p>
            <a:pPr lvl="0"/>
            <a:r>
              <a:rPr lang="en-US" dirty="0" smtClean="0"/>
              <a:t>Click to add references</a:t>
            </a:r>
          </a:p>
        </p:txBody>
      </p:sp>
      <p:grpSp>
        <p:nvGrpSpPr>
          <p:cNvPr id="28" name="Group 27"/>
          <p:cNvGrpSpPr/>
          <p:nvPr userDrawn="1"/>
        </p:nvGrpSpPr>
        <p:grpSpPr>
          <a:xfrm>
            <a:off x="344912" y="6480204"/>
            <a:ext cx="2877642" cy="345882"/>
            <a:chOff x="347472" y="6437376"/>
            <a:chExt cx="2877642" cy="345882"/>
          </a:xfrm>
        </p:grpSpPr>
        <p:pic>
          <p:nvPicPr>
            <p:cNvPr id="29" name="Picture 28"/>
            <p:cNvPicPr>
              <a:picLocks noChangeAspect="1"/>
            </p:cNvPicPr>
            <p:nvPr userDrawn="1"/>
          </p:nvPicPr>
          <p:blipFill rotWithShape="1">
            <a:blip r:embed="rId3" cstate="print">
              <a:extLst>
                <a:ext uri="{28A0092B-C50C-407E-A947-70E740481C1C}">
                  <a14:useLocalDpi xmlns:a14="http://schemas.microsoft.com/office/drawing/2010/main" val="0"/>
                </a:ext>
              </a:extLst>
            </a:blip>
            <a:srcRect r="26553"/>
            <a:stretch/>
          </p:blipFill>
          <p:spPr>
            <a:xfrm>
              <a:off x="347472" y="6437376"/>
              <a:ext cx="1343216" cy="345882"/>
            </a:xfrm>
            <a:prstGeom prst="rect">
              <a:avLst/>
            </a:prstGeom>
          </p:spPr>
        </p:pic>
        <p:sp>
          <p:nvSpPr>
            <p:cNvPr id="30" name="TextBox 29"/>
            <p:cNvSpPr txBox="1"/>
            <p:nvPr userDrawn="1"/>
          </p:nvSpPr>
          <p:spPr>
            <a:xfrm>
              <a:off x="1598799" y="6439996"/>
              <a:ext cx="1626315" cy="341632"/>
            </a:xfrm>
            <a:prstGeom prst="rect">
              <a:avLst/>
            </a:prstGeom>
            <a:noFill/>
          </p:spPr>
          <p:txBody>
            <a:bodyPr wrap="square" rtlCol="0" anchor="ctr" anchorCtr="0">
              <a:spAutoFit/>
            </a:bodyPr>
            <a:lstStyle/>
            <a:p>
              <a:pPr>
                <a:lnSpc>
                  <a:spcPct val="90000"/>
                </a:lnSpc>
              </a:pPr>
              <a:r>
                <a:rPr lang="en-US" sz="900" b="1" dirty="0" smtClean="0">
                  <a:solidFill>
                    <a:prstClr val="white"/>
                  </a:solidFill>
                  <a:latin typeface="Arial" panose="020B0604020202020204" pitchFamily="34" charset="0"/>
                  <a:cs typeface="Arial" panose="020B0604020202020204" pitchFamily="34" charset="0"/>
                </a:rPr>
                <a:t>National Energy Technology Laboratory</a:t>
              </a:r>
              <a:endParaRPr lang="en-US" sz="900" b="1" dirty="0">
                <a:solidFill>
                  <a:prstClr val="white"/>
                </a:solidFill>
                <a:latin typeface="Arial" panose="020B0604020202020204" pitchFamily="34" charset="0"/>
                <a:cs typeface="Arial" panose="020B0604020202020204" pitchFamily="34" charset="0"/>
              </a:endParaRPr>
            </a:p>
          </p:txBody>
        </p:sp>
      </p:grpSp>
      <p:pic>
        <p:nvPicPr>
          <p:cNvPr id="18" name="Picture 17"/>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r="53877"/>
          <a:stretch>
            <a:fillRect/>
          </a:stretch>
        </p:blipFill>
        <p:spPr bwMode="auto">
          <a:xfrm>
            <a:off x="3230563" y="6480903"/>
            <a:ext cx="1254699" cy="326484"/>
          </a:xfrm>
          <a:prstGeom prst="rect">
            <a:avLst/>
          </a:prstGeom>
          <a:noFill/>
          <a:ln>
            <a:noFill/>
          </a:ln>
          <a:extLst>
            <a:ext uri="{909E8E84-426E-40dd-AFC4-6F175D3DCCD1}">
              <a14:hiddenFill xmlns:a14="http://schemas.microsoft.com/office/drawing/2010/main" xmlns="">
                <a:solidFill>
                  <a:srgbClr val="CCECFF"/>
                </a:solidFill>
              </a14:hiddenFill>
            </a:ext>
            <a:ext uri="{91240B29-F687-4f45-9708-019B960494DF}">
              <a14:hiddenLine xmlns:a14="http://schemas.microsoft.com/office/drawing/2010/main" xmlns="" w="12700">
                <a:solidFill>
                  <a:schemeClr val="tx1"/>
                </a:solidFill>
                <a:miter lim="800000"/>
                <a:headEnd/>
                <a:tailEnd/>
              </a14:hiddenLine>
            </a:ext>
          </a:extLst>
        </p:spPr>
      </p:pic>
      <p:pic>
        <p:nvPicPr>
          <p:cNvPr id="23" name="Picture 11"/>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540250" y="6450228"/>
            <a:ext cx="1258229" cy="3950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9442229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3444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TextBox 3"/>
          <p:cNvSpPr txBox="1"/>
          <p:nvPr userDrawn="1"/>
        </p:nvSpPr>
        <p:spPr>
          <a:xfrm>
            <a:off x="8752114" y="6419334"/>
            <a:ext cx="184731" cy="369332"/>
          </a:xfrm>
          <a:prstGeom prst="rect">
            <a:avLst/>
          </a:prstGeom>
          <a:noFill/>
        </p:spPr>
        <p:txBody>
          <a:bodyPr wrap="none" rtlCol="0">
            <a:spAutoFit/>
          </a:bodyPr>
          <a:lstStyle/>
          <a:p>
            <a:endParaRPr lang="en-US" dirty="0">
              <a:solidFill>
                <a:prstClr val="black"/>
              </a:solidFill>
            </a:endParaRPr>
          </a:p>
        </p:txBody>
      </p:sp>
      <p:sp>
        <p:nvSpPr>
          <p:cNvPr id="5" name="Title Placeholder 1"/>
          <p:cNvSpPr>
            <a:spLocks noGrp="1"/>
          </p:cNvSpPr>
          <p:nvPr>
            <p:ph type="title"/>
          </p:nvPr>
        </p:nvSpPr>
        <p:spPr>
          <a:xfrm>
            <a:off x="1371600" y="338328"/>
            <a:ext cx="6400800" cy="584775"/>
          </a:xfrm>
          <a:prstGeom prst="rect">
            <a:avLst/>
          </a:prstGeom>
        </p:spPr>
        <p:txBody>
          <a:bodyPr vert="horz" lIns="91440" tIns="45720" rIns="91440" bIns="45720" rtlCol="0" anchor="t" anchorCtr="0">
            <a:spAutoFit/>
          </a:bodyPr>
          <a:lstStyle/>
          <a:p>
            <a:r>
              <a:rPr lang="en-US" smtClean="0"/>
              <a:t>Click to edit Master title style</a:t>
            </a:r>
            <a:endParaRPr lang="en-US" dirty="0"/>
          </a:p>
        </p:txBody>
      </p:sp>
    </p:spTree>
    <p:extLst>
      <p:ext uri="{BB962C8B-B14F-4D97-AF65-F5344CB8AC3E}">
        <p14:creationId xmlns:p14="http://schemas.microsoft.com/office/powerpoint/2010/main" val="3169802221"/>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6" r:id="rId4"/>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dt="0"/>
  <p:txStyles>
    <p:titleStyle>
      <a:lvl1pPr algn="ctr" defTabSz="914400" rtl="0" eaLnBrk="1" latinLnBrk="0" hangingPunct="1">
        <a:spcBef>
          <a:spcPct val="0"/>
        </a:spcBef>
        <a:buNone/>
        <a:defRPr sz="3200" b="1" kern="1200">
          <a:ln>
            <a:noFill/>
          </a:ln>
          <a:solidFill>
            <a:srgbClr val="0038A9"/>
          </a:solidFill>
          <a:latin typeface="+mj-lt"/>
          <a:ea typeface="+mj-ea"/>
          <a:cs typeface="+mj-cs"/>
        </a:defRPr>
      </a:lvl1pPr>
    </p:titleStyle>
    <p:bodyStyle>
      <a:lvl1pPr marL="342900" indent="-342900" algn="l" defTabSz="914400" rtl="0" eaLnBrk="1" latinLnBrk="0" hangingPunct="1">
        <a:spcBef>
          <a:spcPts val="600"/>
        </a:spcBef>
        <a:buFont typeface="Arial" pitchFamily="34" charset="0"/>
        <a:buChar char="•"/>
        <a:defRPr sz="2400" b="1" kern="1200">
          <a:ln>
            <a:noFill/>
          </a:ln>
          <a:solidFill>
            <a:schemeClr val="tx1"/>
          </a:solidFill>
          <a:latin typeface="+mn-lt"/>
          <a:ea typeface="+mn-ea"/>
          <a:cs typeface="+mn-cs"/>
        </a:defRPr>
      </a:lvl1pPr>
      <a:lvl2pPr marL="742950" indent="-279400" algn="l" defTabSz="914400" rtl="0" eaLnBrk="1" latinLnBrk="0" hangingPunct="1">
        <a:spcBef>
          <a:spcPts val="600"/>
        </a:spcBef>
        <a:buFont typeface="Arial" pitchFamily="34" charset="0"/>
        <a:buChar char="–"/>
        <a:defRPr sz="2000" kern="1200">
          <a:ln>
            <a:noFill/>
          </a:ln>
          <a:solidFill>
            <a:schemeClr val="tx1"/>
          </a:solidFill>
          <a:latin typeface="+mn-lt"/>
          <a:ea typeface="+mn-ea"/>
          <a:cs typeface="+mn-cs"/>
        </a:defRPr>
      </a:lvl2pPr>
      <a:lvl3pPr marL="1090613" indent="-228600" algn="l" defTabSz="914400" rtl="0" eaLnBrk="1" latinLnBrk="0" hangingPunct="1">
        <a:spcBef>
          <a:spcPts val="600"/>
        </a:spcBef>
        <a:buFont typeface="Arial" pitchFamily="34" charset="0"/>
        <a:buChar char="•"/>
        <a:defRPr sz="1800" kern="1200">
          <a:ln>
            <a:noFill/>
          </a:ln>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ln>
            <a:noFill/>
          </a:ln>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ln>
            <a:noFill/>
          </a:ln>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package" Target="../embeddings/Microsoft_Excel_Worksheet1.xlsx"/></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mfix.netl.doe.gov"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39741" y="5261822"/>
            <a:ext cx="5827659" cy="510328"/>
          </a:xfrm>
        </p:spPr>
        <p:txBody>
          <a:bodyPr/>
          <a:lstStyle/>
          <a:p>
            <a:pPr algn="l"/>
            <a:r>
              <a:rPr lang="en-US" dirty="0" smtClean="0"/>
              <a:t>Mehrdad Shahnam</a:t>
            </a:r>
            <a:r>
              <a:rPr lang="en-US" baseline="30000" dirty="0" smtClean="0"/>
              <a:t>1</a:t>
            </a:r>
            <a:r>
              <a:rPr lang="en-US" dirty="0" smtClean="0"/>
              <a:t>, Aytekin Gel</a:t>
            </a:r>
            <a:r>
              <a:rPr lang="en-US" baseline="30000" dirty="0" smtClean="0"/>
              <a:t>1,2</a:t>
            </a:r>
            <a:r>
              <a:rPr lang="en-US" dirty="0" smtClean="0"/>
              <a:t>, Arun K. Subramaniyan</a:t>
            </a:r>
            <a:r>
              <a:rPr lang="en-US" baseline="30000" dirty="0" smtClean="0"/>
              <a:t>3</a:t>
            </a:r>
            <a:r>
              <a:rPr lang="en-US" dirty="0" smtClean="0"/>
              <a:t>, Jordan Musser</a:t>
            </a:r>
            <a:r>
              <a:rPr lang="en-US" baseline="30000" dirty="0" smtClean="0"/>
              <a:t>1</a:t>
            </a:r>
            <a:r>
              <a:rPr lang="en-US" dirty="0" smtClean="0"/>
              <a:t>, Jean F. Dietiker</a:t>
            </a:r>
            <a:r>
              <a:rPr lang="en-US" baseline="30000" dirty="0" smtClean="0"/>
              <a:t>1,4</a:t>
            </a:r>
            <a:endParaRPr lang="en-US" dirty="0"/>
          </a:p>
        </p:txBody>
      </p:sp>
      <p:sp>
        <p:nvSpPr>
          <p:cNvPr id="10" name="Text Placeholder 9"/>
          <p:cNvSpPr>
            <a:spLocks noGrp="1"/>
          </p:cNvSpPr>
          <p:nvPr>
            <p:ph type="body" sz="quarter" idx="14"/>
          </p:nvPr>
        </p:nvSpPr>
        <p:spPr>
          <a:xfrm>
            <a:off x="54981" y="5922148"/>
            <a:ext cx="5660019" cy="446276"/>
          </a:xfrm>
        </p:spPr>
        <p:txBody>
          <a:bodyPr/>
          <a:lstStyle/>
          <a:p>
            <a:pPr algn="l"/>
            <a:r>
              <a:rPr lang="en-US" sz="1200" b="1" baseline="30000" dirty="0" smtClean="0"/>
              <a:t>1</a:t>
            </a:r>
            <a:r>
              <a:rPr lang="en-US" sz="1200" dirty="0" smtClean="0"/>
              <a:t>Department of Energy,  National Energy Technology Laboratory</a:t>
            </a:r>
          </a:p>
          <a:p>
            <a:pPr algn="l"/>
            <a:r>
              <a:rPr lang="en-US" sz="1200" b="1" baseline="30000" dirty="0" smtClean="0"/>
              <a:t>2</a:t>
            </a:r>
            <a:r>
              <a:rPr lang="en-US" sz="1200" dirty="0" smtClean="0"/>
              <a:t>Alpemi Consulting, </a:t>
            </a:r>
            <a:r>
              <a:rPr lang="en-US" sz="1200" b="1" baseline="30000" dirty="0" smtClean="0"/>
              <a:t>3</a:t>
            </a:r>
            <a:r>
              <a:rPr lang="en-US" sz="1200" dirty="0" smtClean="0"/>
              <a:t>GE Global Research, </a:t>
            </a:r>
            <a:r>
              <a:rPr lang="en-US" sz="1200" b="1" baseline="30000" dirty="0" smtClean="0"/>
              <a:t>4</a:t>
            </a:r>
            <a:r>
              <a:rPr lang="en-US" sz="1200" dirty="0" smtClean="0"/>
              <a:t>WVURC</a:t>
            </a:r>
            <a:endParaRPr lang="en-US" sz="1200" dirty="0"/>
          </a:p>
        </p:txBody>
      </p:sp>
      <p:sp>
        <p:nvSpPr>
          <p:cNvPr id="8" name="Text Placeholder 7"/>
          <p:cNvSpPr>
            <a:spLocks noGrp="1"/>
          </p:cNvSpPr>
          <p:nvPr>
            <p:ph type="body" sz="quarter" idx="10"/>
          </p:nvPr>
        </p:nvSpPr>
        <p:spPr>
          <a:xfrm>
            <a:off x="3493769" y="1812023"/>
            <a:ext cx="5394960" cy="2092111"/>
          </a:xfrm>
        </p:spPr>
        <p:txBody>
          <a:bodyPr/>
          <a:lstStyle/>
          <a:p>
            <a:r>
              <a:rPr lang="en-US" dirty="0">
                <a:solidFill>
                  <a:schemeClr val="tx1"/>
                </a:solidFill>
              </a:rPr>
              <a:t>Bayesian Calibration of Reaction Rate Model Parameters in Reacting Multiphase Flow Simulations for Advanced Coal Gasifier Technology Development</a:t>
            </a:r>
          </a:p>
        </p:txBody>
      </p:sp>
      <p:pic>
        <p:nvPicPr>
          <p:cNvPr id="13" name="Picture Placeholder 12" descr="Collage.jpg"/>
          <p:cNvPicPr>
            <a:picLocks noGrp="1" noChangeAspect="1"/>
          </p:cNvPicPr>
          <p:nvPr>
            <p:ph type="pic" sz="quarter" idx="4294967295"/>
          </p:nvPr>
        </p:nvPicPr>
        <p:blipFill>
          <a:blip r:embed="rId3" cstate="print"/>
          <a:srcRect l="494" r="494"/>
          <a:stretch>
            <a:fillRect/>
          </a:stretch>
        </p:blipFill>
        <p:spPr>
          <a:xfrm>
            <a:off x="0" y="1657350"/>
            <a:ext cx="3200400" cy="3200400"/>
          </a:xfrm>
        </p:spPr>
      </p:pic>
      <p:sp>
        <p:nvSpPr>
          <p:cNvPr id="5" name="TextBox 4"/>
          <p:cNvSpPr txBox="1"/>
          <p:nvPr/>
        </p:nvSpPr>
        <p:spPr>
          <a:xfrm>
            <a:off x="123825" y="6410325"/>
            <a:ext cx="2871684" cy="461665"/>
          </a:xfrm>
          <a:prstGeom prst="rect">
            <a:avLst/>
          </a:prstGeom>
          <a:noFill/>
        </p:spPr>
        <p:txBody>
          <a:bodyPr wrap="none" rtlCol="0">
            <a:spAutoFit/>
          </a:bodyPr>
          <a:lstStyle/>
          <a:p>
            <a:r>
              <a:rPr lang="en-US" sz="1200" b="1" dirty="0" smtClean="0">
                <a:solidFill>
                  <a:schemeClr val="bg1"/>
                </a:solidFill>
              </a:rPr>
              <a:t>NETL Multiphase Flow Sciences Workshop</a:t>
            </a:r>
          </a:p>
          <a:p>
            <a:r>
              <a:rPr lang="en-US" sz="1200" b="1" dirty="0" smtClean="0">
                <a:solidFill>
                  <a:schemeClr val="bg1"/>
                </a:solidFill>
              </a:rPr>
              <a:t>August 12-13, 2015  Morgantown, WV</a:t>
            </a:r>
            <a:endParaRPr lang="en-US" sz="1200" b="1" dirty="0">
              <a:solidFill>
                <a:schemeClr val="bg1"/>
              </a:solidFill>
            </a:endParaRPr>
          </a:p>
        </p:txBody>
      </p:sp>
    </p:spTree>
    <p:extLst>
      <p:ext uri="{BB962C8B-B14F-4D97-AF65-F5344CB8AC3E}">
        <p14:creationId xmlns:p14="http://schemas.microsoft.com/office/powerpoint/2010/main" val="33504913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400" dirty="0" smtClean="0"/>
              <a:t>Parity Plot of H</a:t>
            </a:r>
            <a:r>
              <a:rPr lang="en-US" sz="2400" baseline="-25000" dirty="0" smtClean="0"/>
              <a:t>2</a:t>
            </a:r>
            <a:r>
              <a:rPr lang="en-US" sz="2400" dirty="0" smtClean="0"/>
              <a:t> </a:t>
            </a:r>
            <a:r>
              <a:rPr lang="en-US" sz="2400" dirty="0"/>
              <a:t>Mole Fraction </a:t>
            </a:r>
            <a:r>
              <a:rPr lang="en-US" sz="2400" dirty="0" smtClean="0"/>
              <a:t/>
            </a:r>
            <a:br>
              <a:rPr lang="en-US" sz="2400" dirty="0" smtClean="0"/>
            </a:br>
            <a:r>
              <a:rPr lang="en-US" sz="2400" dirty="0" smtClean="0"/>
              <a:t>Surrogate Model Prediction, </a:t>
            </a:r>
            <a:r>
              <a:rPr lang="en-US" sz="2400" dirty="0"/>
              <a:t>with </a:t>
            </a:r>
            <a:r>
              <a:rPr lang="en-US" sz="2400" dirty="0" smtClean="0"/>
              <a:t>Uncertainty, Corrected for Model Discrepancy vs. Experiment</a:t>
            </a:r>
            <a:endParaRPr lang="en-US" sz="2400" dirty="0"/>
          </a:p>
        </p:txBody>
      </p:sp>
      <p:sp>
        <p:nvSpPr>
          <p:cNvPr id="2" name="Text Placeholder 1"/>
          <p:cNvSpPr>
            <a:spLocks noGrp="1"/>
          </p:cNvSpPr>
          <p:nvPr>
            <p:ph type="body" sz="quarter" idx="11"/>
          </p:nvPr>
        </p:nvSpPr>
        <p:spPr/>
        <p:txBody>
          <a:bodyPr/>
          <a:lstStyle/>
          <a:p>
            <a:endParaRPr lang="en-US"/>
          </a:p>
        </p:txBody>
      </p:sp>
      <p:pic>
        <p:nvPicPr>
          <p:cNvPr id="32770" name="Content Placeholder 5" descr="ActualVsPredicted_Y9_H2_training.v2.png"/>
          <p:cNvPicPr>
            <a:picLocks noGrp="1" noChangeAspect="1"/>
          </p:cNvPicPr>
          <p:nvPr>
            <p:ph idx="4294967295"/>
          </p:nvPr>
        </p:nvPicPr>
        <p:blipFill>
          <a:blip r:embed="rId2">
            <a:extLst>
              <a:ext uri="{28A0092B-C50C-407E-A947-70E740481C1C}">
                <a14:useLocalDpi xmlns:a14="http://schemas.microsoft.com/office/drawing/2010/main" val="0"/>
              </a:ext>
            </a:extLst>
          </a:blip>
          <a:srcRect l="10062" t="6377" r="12894" b="4266"/>
          <a:stretch>
            <a:fillRect/>
          </a:stretch>
        </p:blipFill>
        <p:spPr>
          <a:xfrm>
            <a:off x="2476500" y="1819275"/>
            <a:ext cx="4581525" cy="3562350"/>
          </a:xfrm>
        </p:spPr>
      </p:pic>
      <p:grpSp>
        <p:nvGrpSpPr>
          <p:cNvPr id="58" name="Group 57"/>
          <p:cNvGrpSpPr/>
          <p:nvPr/>
        </p:nvGrpSpPr>
        <p:grpSpPr>
          <a:xfrm>
            <a:off x="3352800" y="1905000"/>
            <a:ext cx="2781300" cy="3162300"/>
            <a:chOff x="3352800" y="1905000"/>
            <a:chExt cx="2781300" cy="3162300"/>
          </a:xfrm>
          <a:solidFill>
            <a:schemeClr val="bg1"/>
          </a:solidFill>
        </p:grpSpPr>
        <p:sp>
          <p:nvSpPr>
            <p:cNvPr id="56" name="Rectangle 55"/>
            <p:cNvSpPr/>
            <p:nvPr/>
          </p:nvSpPr>
          <p:spPr>
            <a:xfrm>
              <a:off x="3686175" y="4619625"/>
              <a:ext cx="684008"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3352800" y="1905000"/>
              <a:ext cx="2781300" cy="28098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7" name="Straight Arrow Connector 46"/>
          <p:cNvCxnSpPr/>
          <p:nvPr/>
        </p:nvCxnSpPr>
        <p:spPr>
          <a:xfrm>
            <a:off x="4337501" y="3558412"/>
            <a:ext cx="0" cy="563270"/>
          </a:xfrm>
          <a:prstGeom prst="straightConnector1">
            <a:avLst/>
          </a:prstGeom>
          <a:solidFill>
            <a:schemeClr val="bg1"/>
          </a:solidFill>
          <a:ln w="12700" cmpd="sng">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3783928" y="2167252"/>
            <a:ext cx="2179084" cy="2159156"/>
          </a:xfrm>
          <a:prstGeom prst="line">
            <a:avLst/>
          </a:prstGeom>
          <a:solidFill>
            <a:schemeClr val="bg1"/>
          </a:solidFill>
          <a:ln w="1905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4314939" y="3832118"/>
            <a:ext cx="45719" cy="45719"/>
          </a:xfrm>
          <a:prstGeom prst="rect">
            <a:avLst/>
          </a:prstGeom>
          <a:solidFill>
            <a:srgbClr val="FF000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8" name="Picture 7" descr="Predictions_Y9_H2_Xpoint_4.v2.png"/>
          <p:cNvPicPr>
            <a:picLocks noChangeAspect="1"/>
          </p:cNvPicPr>
          <p:nvPr/>
        </p:nvPicPr>
        <p:blipFill>
          <a:blip r:embed="rId3" cstate="print">
            <a:extLst>
              <a:ext uri="{28A0092B-C50C-407E-A947-70E740481C1C}">
                <a14:useLocalDpi xmlns:a14="http://schemas.microsoft.com/office/drawing/2010/main" val="0"/>
              </a:ext>
            </a:extLst>
          </a:blip>
          <a:srcRect l="3278" t="64069" r="50488" b="10332"/>
          <a:stretch>
            <a:fillRect/>
          </a:stretch>
        </p:blipFill>
        <p:spPr bwMode="auto">
          <a:xfrm rot="5400000">
            <a:off x="384048" y="2170438"/>
            <a:ext cx="1349707" cy="11135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80" name="Straight Connector 79"/>
          <p:cNvCxnSpPr>
            <a:cxnSpLocks noChangeShapeType="1"/>
          </p:cNvCxnSpPr>
          <p:nvPr/>
        </p:nvCxnSpPr>
        <p:spPr bwMode="auto">
          <a:xfrm>
            <a:off x="1615656" y="2165351"/>
            <a:ext cx="2699283" cy="1393061"/>
          </a:xfrm>
          <a:prstGeom prst="line">
            <a:avLst/>
          </a:prstGeom>
          <a:noFill/>
          <a:ln w="9525">
            <a:solidFill>
              <a:srgbClr val="0000FF"/>
            </a:solidFill>
            <a:prstDash val="sysDash"/>
            <a:round/>
            <a:headEnd/>
            <a:tailEnd/>
          </a:ln>
          <a:extLst>
            <a:ext uri="{909E8E84-426E-40dd-AFC4-6F175D3DCCD1}">
              <a14:hiddenFill xmlns:a14="http://schemas.microsoft.com/office/drawing/2010/main" xmlns="">
                <a:noFill/>
              </a14:hiddenFill>
            </a:ext>
          </a:extLst>
        </p:spPr>
      </p:cxnSp>
      <p:sp>
        <p:nvSpPr>
          <p:cNvPr id="81" name="TextBox 3"/>
          <p:cNvSpPr txBox="1">
            <a:spLocks noChangeArrowheads="1"/>
          </p:cNvSpPr>
          <p:nvPr/>
        </p:nvSpPr>
        <p:spPr bwMode="auto">
          <a:xfrm rot="658188">
            <a:off x="1613667" y="2639879"/>
            <a:ext cx="1002506" cy="4039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rgbClr val="124A9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lr>
                <a:srgbClr val="124A91"/>
              </a:buClr>
              <a:buFont typeface="Times" charset="0"/>
              <a:buChar char="•"/>
              <a:defRPr sz="2400">
                <a:solidFill>
                  <a:schemeClr val="tx1"/>
                </a:solidFill>
                <a:latin typeface="Arial" pitchFamily="34" charset="0"/>
                <a:ea typeface="MS PGothic" pitchFamily="34" charset="-128"/>
              </a:defRPr>
            </a:lvl2pPr>
            <a:lvl3pPr marL="1143000" indent="-228600">
              <a:spcBef>
                <a:spcPct val="20000"/>
              </a:spcBef>
              <a:buClr>
                <a:srgbClr val="124A91"/>
              </a:buClr>
              <a:buFont typeface="Symbol" pitchFamily="18" charset="2"/>
              <a:buChar char=""/>
              <a:defRPr sz="2400">
                <a:solidFill>
                  <a:schemeClr val="tx1"/>
                </a:solidFill>
                <a:latin typeface="Arial" pitchFamily="34" charset="0"/>
                <a:ea typeface="MS PGothic" pitchFamily="34" charset="-128"/>
              </a:defRPr>
            </a:lvl3pPr>
            <a:lvl4pPr marL="1600200" indent="-228600">
              <a:spcBef>
                <a:spcPct val="20000"/>
              </a:spcBef>
              <a:buClr>
                <a:srgbClr val="124A91"/>
              </a:buClr>
              <a:buFont typeface="Symbol" pitchFamily="18" charset="2"/>
              <a:buChar char=""/>
              <a:defRPr sz="2000">
                <a:solidFill>
                  <a:schemeClr val="tx1"/>
                </a:solidFill>
                <a:latin typeface="Arial" pitchFamily="34" charset="0"/>
                <a:ea typeface="MS PGothic" pitchFamily="34" charset="-128"/>
              </a:defRPr>
            </a:lvl4pPr>
            <a:lvl5pPr marL="2057400" indent="-228600">
              <a:spcBef>
                <a:spcPct val="20000"/>
              </a:spcBef>
              <a:buClr>
                <a:srgbClr val="124A91"/>
              </a:buClr>
              <a:buFont typeface="Geneva CE"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9pPr>
          </a:lstStyle>
          <a:p>
            <a:pPr>
              <a:spcBef>
                <a:spcPct val="0"/>
              </a:spcBef>
              <a:buClrTx/>
              <a:buFontTx/>
              <a:buNone/>
            </a:pPr>
            <a:r>
              <a:rPr lang="en-US" altLang="en-US" sz="675" dirty="0">
                <a:solidFill>
                  <a:prstClr val="black"/>
                </a:solidFill>
                <a:latin typeface="Helvetica" charset="0"/>
              </a:rPr>
              <a:t>Model discrepancy corrected emulator prediction of # 4</a:t>
            </a:r>
          </a:p>
        </p:txBody>
      </p:sp>
      <p:cxnSp>
        <p:nvCxnSpPr>
          <p:cNvPr id="82" name="Straight Connector 81"/>
          <p:cNvCxnSpPr>
            <a:cxnSpLocks noChangeShapeType="1"/>
          </p:cNvCxnSpPr>
          <p:nvPr/>
        </p:nvCxnSpPr>
        <p:spPr bwMode="auto">
          <a:xfrm>
            <a:off x="1615656" y="3262430"/>
            <a:ext cx="2699283" cy="859252"/>
          </a:xfrm>
          <a:prstGeom prst="line">
            <a:avLst/>
          </a:prstGeom>
          <a:noFill/>
          <a:ln w="9525">
            <a:solidFill>
              <a:srgbClr val="0000FF"/>
            </a:solidFill>
            <a:prstDash val="sysDash"/>
            <a:round/>
            <a:headEnd/>
            <a:tailEnd/>
          </a:ln>
          <a:extLst>
            <a:ext uri="{909E8E84-426E-40dd-AFC4-6F175D3DCCD1}">
              <a14:hiddenFill xmlns:a14="http://schemas.microsoft.com/office/drawing/2010/main" xmlns="">
                <a:noFill/>
              </a14:hiddenFill>
            </a:ext>
          </a:extLst>
        </p:spPr>
      </p:cxnSp>
      <p:sp>
        <p:nvSpPr>
          <p:cNvPr id="16" name="TextBox 15"/>
          <p:cNvSpPr txBox="1"/>
          <p:nvPr/>
        </p:nvSpPr>
        <p:spPr>
          <a:xfrm>
            <a:off x="2548991" y="5604568"/>
            <a:ext cx="5521896" cy="369332"/>
          </a:xfrm>
          <a:prstGeom prst="rect">
            <a:avLst/>
          </a:prstGeom>
          <a:noFill/>
        </p:spPr>
        <p:txBody>
          <a:bodyPr wrap="none" rtlCol="0">
            <a:spAutoFit/>
          </a:bodyPr>
          <a:lstStyle/>
          <a:p>
            <a:r>
              <a:rPr lang="en-US" b="1" dirty="0">
                <a:solidFill>
                  <a:schemeClr val="tx2"/>
                </a:solidFill>
              </a:rPr>
              <a:t>Experimental Data  =  </a:t>
            </a:r>
            <a:r>
              <a:rPr lang="en-US" b="1" dirty="0">
                <a:solidFill>
                  <a:srgbClr val="008000"/>
                </a:solidFill>
              </a:rPr>
              <a:t>Simulation Results</a:t>
            </a:r>
            <a:r>
              <a:rPr lang="en-US" b="1" dirty="0">
                <a:solidFill>
                  <a:schemeClr val="tx2"/>
                </a:solidFill>
              </a:rPr>
              <a:t>  +  </a:t>
            </a:r>
            <a:r>
              <a:rPr lang="en-US" b="1" dirty="0" smtClean="0">
                <a:solidFill>
                  <a:srgbClr val="FF0000"/>
                </a:solidFill>
              </a:rPr>
              <a:t>Discrepancy</a:t>
            </a:r>
            <a:endParaRPr lang="en-US" b="1" i="1" dirty="0" smtClean="0">
              <a:solidFill>
                <a:schemeClr val="tx2"/>
              </a:solidFill>
              <a:latin typeface="Cambria Math"/>
            </a:endParaRPr>
          </a:p>
        </p:txBody>
      </p:sp>
    </p:spTree>
    <p:extLst>
      <p:ext uri="{BB962C8B-B14F-4D97-AF65-F5344CB8AC3E}">
        <p14:creationId xmlns:p14="http://schemas.microsoft.com/office/powerpoint/2010/main" val="3187327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dissolve">
                                      <p:cBhvr>
                                        <p:cTn id="7" dur="100"/>
                                        <p:tgtEl>
                                          <p:spTgt spid="7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1"/>
                                        </p:tgtEl>
                                        <p:attrNameLst>
                                          <p:attrName>style.visibility</p:attrName>
                                        </p:attrNameLst>
                                      </p:cBhvr>
                                      <p:to>
                                        <p:strVal val="visible"/>
                                      </p:to>
                                    </p:set>
                                    <p:animEffect transition="in" filter="dissolve">
                                      <p:cBhvr>
                                        <p:cTn id="10" dur="100"/>
                                        <p:tgtEl>
                                          <p:spTgt spid="81"/>
                                        </p:tgtEl>
                                      </p:cBhvr>
                                    </p:animEffect>
                                  </p:childTnLst>
                                </p:cTn>
                              </p:par>
                              <p:par>
                                <p:cTn id="11" presetID="9" presetClass="entr" presetSubtype="0" fill="hold" nodeType="withEffect">
                                  <p:stCondLst>
                                    <p:cond delay="0"/>
                                  </p:stCondLst>
                                  <p:childTnLst>
                                    <p:set>
                                      <p:cBhvr>
                                        <p:cTn id="12" dur="1" fill="hold">
                                          <p:stCondLst>
                                            <p:cond delay="0"/>
                                          </p:stCondLst>
                                        </p:cTn>
                                        <p:tgtEl>
                                          <p:spTgt spid="82"/>
                                        </p:tgtEl>
                                        <p:attrNameLst>
                                          <p:attrName>style.visibility</p:attrName>
                                        </p:attrNameLst>
                                      </p:cBhvr>
                                      <p:to>
                                        <p:strVal val="visible"/>
                                      </p:to>
                                    </p:set>
                                    <p:animEffect transition="in" filter="dissolve">
                                      <p:cBhvr>
                                        <p:cTn id="13" dur="100"/>
                                        <p:tgtEl>
                                          <p:spTgt spid="82"/>
                                        </p:tgtEl>
                                      </p:cBhvr>
                                    </p:animEffect>
                                  </p:childTnLst>
                                </p:cTn>
                              </p:par>
                              <p:par>
                                <p:cTn id="14" presetID="9" presetClass="entr" presetSubtype="0" fill="hold" nodeType="withEffect">
                                  <p:stCondLst>
                                    <p:cond delay="0"/>
                                  </p:stCondLst>
                                  <p:childTnLst>
                                    <p:set>
                                      <p:cBhvr>
                                        <p:cTn id="15" dur="1" fill="hold">
                                          <p:stCondLst>
                                            <p:cond delay="0"/>
                                          </p:stCondLst>
                                        </p:cTn>
                                        <p:tgtEl>
                                          <p:spTgt spid="80"/>
                                        </p:tgtEl>
                                        <p:attrNameLst>
                                          <p:attrName>style.visibility</p:attrName>
                                        </p:attrNameLst>
                                      </p:cBhvr>
                                      <p:to>
                                        <p:strVal val="visible"/>
                                      </p:to>
                                    </p:set>
                                    <p:animEffect transition="in" filter="dissolve">
                                      <p:cBhvr>
                                        <p:cTn id="16" dur="100"/>
                                        <p:tgtEl>
                                          <p:spTgt spid="80"/>
                                        </p:tgtEl>
                                      </p:cBhvr>
                                    </p:animEffect>
                                  </p:childTnLst>
                                </p:cTn>
                              </p:par>
                              <p:par>
                                <p:cTn id="17" presetID="1" presetClass="entr" presetSubtype="0" fill="hold" nodeType="with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z="2400" dirty="0"/>
              <a:t>Parity Plot of H</a:t>
            </a:r>
            <a:r>
              <a:rPr lang="en-US" sz="2400" baseline="-25000" dirty="0"/>
              <a:t>2</a:t>
            </a:r>
            <a:r>
              <a:rPr lang="en-US" sz="2400" dirty="0"/>
              <a:t> Mole Fraction </a:t>
            </a:r>
            <a:br>
              <a:rPr lang="en-US" sz="2400" dirty="0"/>
            </a:br>
            <a:r>
              <a:rPr lang="en-US" sz="2400" dirty="0"/>
              <a:t>Surrogate Model Prediction, with Uncertainty vs. Experiment</a:t>
            </a:r>
          </a:p>
        </p:txBody>
      </p:sp>
      <p:sp>
        <p:nvSpPr>
          <p:cNvPr id="7" name="Text Placeholder 6"/>
          <p:cNvSpPr>
            <a:spLocks noGrp="1"/>
          </p:cNvSpPr>
          <p:nvPr>
            <p:ph type="body" sz="quarter" idx="11"/>
          </p:nvPr>
        </p:nvSpPr>
        <p:spPr/>
        <p:txBody>
          <a:bodyPr/>
          <a:lstStyle/>
          <a:p>
            <a:endParaRPr lang="en-US"/>
          </a:p>
        </p:txBody>
      </p:sp>
      <p:pic>
        <p:nvPicPr>
          <p:cNvPr id="2" name="Picture 1" descr="H2_2_GreenOnly.png"/>
          <p:cNvPicPr>
            <a:picLocks noChangeAspect="1"/>
          </p:cNvPicPr>
          <p:nvPr/>
        </p:nvPicPr>
        <p:blipFill rotWithShape="1">
          <a:blip r:embed="rId2">
            <a:extLst>
              <a:ext uri="{28A0092B-C50C-407E-A947-70E740481C1C}">
                <a14:useLocalDpi xmlns:a14="http://schemas.microsoft.com/office/drawing/2010/main" val="0"/>
              </a:ext>
            </a:extLst>
          </a:blip>
          <a:srcRect l="3966" t="6264" r="8468" b="3895"/>
          <a:stretch/>
        </p:blipFill>
        <p:spPr>
          <a:xfrm>
            <a:off x="2478024" y="1819656"/>
            <a:ext cx="4676032" cy="3598165"/>
          </a:xfrm>
          <a:prstGeom prst="rect">
            <a:avLst/>
          </a:prstGeom>
        </p:spPr>
      </p:pic>
      <p:sp>
        <p:nvSpPr>
          <p:cNvPr id="4" name="TextBox 3"/>
          <p:cNvSpPr txBox="1"/>
          <p:nvPr/>
        </p:nvSpPr>
        <p:spPr>
          <a:xfrm>
            <a:off x="964679" y="5486395"/>
            <a:ext cx="8059003" cy="369332"/>
          </a:xfrm>
          <a:prstGeom prst="rect">
            <a:avLst/>
          </a:prstGeom>
          <a:noFill/>
        </p:spPr>
        <p:txBody>
          <a:bodyPr wrap="square" rtlCol="0">
            <a:spAutoFit/>
          </a:bodyPr>
          <a:lstStyle/>
          <a:p>
            <a:r>
              <a:rPr lang="en-US" dirty="0" smtClean="0"/>
              <a:t>Hydrogen mole fraction is under-predicted across the entire parametric space</a:t>
            </a:r>
            <a:endParaRPr lang="en-US" dirty="0"/>
          </a:p>
        </p:txBody>
      </p:sp>
      <p:sp>
        <p:nvSpPr>
          <p:cNvPr id="3" name="TextBox 2"/>
          <p:cNvSpPr txBox="1"/>
          <p:nvPr/>
        </p:nvSpPr>
        <p:spPr>
          <a:xfrm>
            <a:off x="7229939" y="2483892"/>
            <a:ext cx="1793744" cy="1477328"/>
          </a:xfrm>
          <a:prstGeom prst="rect">
            <a:avLst/>
          </a:prstGeom>
          <a:noFill/>
        </p:spPr>
        <p:txBody>
          <a:bodyPr wrap="square" rtlCol="0">
            <a:spAutoFit/>
          </a:bodyPr>
          <a:lstStyle/>
          <a:p>
            <a:r>
              <a:rPr lang="en-US" dirty="0" smtClean="0"/>
              <a:t>Surrogate model prediction, with uncertainty interval </a:t>
            </a:r>
            <a:endParaRPr lang="en-US" dirty="0"/>
          </a:p>
        </p:txBody>
      </p:sp>
      <p:cxnSp>
        <p:nvCxnSpPr>
          <p:cNvPr id="6" name="Straight Arrow Connector 5"/>
          <p:cNvCxnSpPr>
            <a:stCxn id="3" idx="1"/>
          </p:cNvCxnSpPr>
          <p:nvPr/>
        </p:nvCxnSpPr>
        <p:spPr>
          <a:xfrm flipH="1">
            <a:off x="6102257" y="3222556"/>
            <a:ext cx="1127682" cy="1846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53644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2938"/>
            <a:ext cx="7223760" cy="584775"/>
          </a:xfrm>
        </p:spPr>
        <p:txBody>
          <a:bodyPr>
            <a:noAutofit/>
          </a:bodyPr>
          <a:lstStyle/>
          <a:p>
            <a:r>
              <a:rPr lang="en-US" sz="2400" dirty="0"/>
              <a:t>Parity Plot of H</a:t>
            </a:r>
            <a:r>
              <a:rPr lang="en-US" sz="2400" baseline="-25000" dirty="0"/>
              <a:t>2</a:t>
            </a:r>
            <a:r>
              <a:rPr lang="en-US" sz="2400" dirty="0"/>
              <a:t> Mole Fraction </a:t>
            </a:r>
            <a:br>
              <a:rPr lang="en-US" sz="2400" dirty="0"/>
            </a:br>
            <a:r>
              <a:rPr lang="en-US" sz="2400" dirty="0"/>
              <a:t>Surrogate Model Prediction, with Uncertainty, Corrected for Model Discrepancy vs. Experiment</a:t>
            </a:r>
          </a:p>
        </p:txBody>
      </p:sp>
      <p:sp>
        <p:nvSpPr>
          <p:cNvPr id="6" name="Text Placeholder 5"/>
          <p:cNvSpPr>
            <a:spLocks noGrp="1"/>
          </p:cNvSpPr>
          <p:nvPr>
            <p:ph type="body" sz="quarter" idx="11"/>
          </p:nvPr>
        </p:nvSpPr>
        <p:spPr/>
        <p:txBody>
          <a:bodyPr/>
          <a:lstStyle/>
          <a:p>
            <a:endParaRPr lang="en-US"/>
          </a:p>
        </p:txBody>
      </p:sp>
      <p:cxnSp>
        <p:nvCxnSpPr>
          <p:cNvPr id="3" name="Straight Connector 2"/>
          <p:cNvCxnSpPr/>
          <p:nvPr/>
        </p:nvCxnSpPr>
        <p:spPr>
          <a:xfrm flipV="1">
            <a:off x="3610070" y="3003948"/>
            <a:ext cx="1004552" cy="1156097"/>
          </a:xfrm>
          <a:prstGeom prst="line">
            <a:avLst/>
          </a:prstGeom>
          <a:ln w="15875">
            <a:prstDash val="lg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4614622" y="1968052"/>
            <a:ext cx="1139780" cy="1035896"/>
          </a:xfrm>
          <a:prstGeom prst="line">
            <a:avLst/>
          </a:prstGeom>
          <a:ln w="15875">
            <a:prstDash val="lg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5348718" y="2558654"/>
            <a:ext cx="502276" cy="722709"/>
          </a:xfrm>
          <a:prstGeom prst="line">
            <a:avLst/>
          </a:prstGeom>
          <a:ln w="15875">
            <a:prstDash val="lg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3723037" y="3281363"/>
            <a:ext cx="1625681" cy="1345406"/>
          </a:xfrm>
          <a:prstGeom prst="line">
            <a:avLst/>
          </a:prstGeom>
          <a:ln w="15875">
            <a:prstDash val="lgDash"/>
          </a:ln>
        </p:spPr>
        <p:style>
          <a:lnRef idx="1">
            <a:schemeClr val="accent1"/>
          </a:lnRef>
          <a:fillRef idx="0">
            <a:schemeClr val="accent1"/>
          </a:fillRef>
          <a:effectRef idx="0">
            <a:schemeClr val="accent1"/>
          </a:effectRef>
          <a:fontRef idx="minor">
            <a:schemeClr val="tx1"/>
          </a:fontRef>
        </p:style>
      </p:cxnSp>
      <p:pic>
        <p:nvPicPr>
          <p:cNvPr id="4" name="Picture 3" descr="H2_3_BlueOnly.png"/>
          <p:cNvPicPr>
            <a:picLocks noChangeAspect="1"/>
          </p:cNvPicPr>
          <p:nvPr/>
        </p:nvPicPr>
        <p:blipFill rotWithShape="1">
          <a:blip r:embed="rId2">
            <a:extLst>
              <a:ext uri="{28A0092B-C50C-407E-A947-70E740481C1C}">
                <a14:useLocalDpi xmlns:a14="http://schemas.microsoft.com/office/drawing/2010/main" val="0"/>
              </a:ext>
            </a:extLst>
          </a:blip>
          <a:srcRect l="4167" t="6019" r="8680" b="4167"/>
          <a:stretch/>
        </p:blipFill>
        <p:spPr>
          <a:xfrm>
            <a:off x="2478024" y="1819656"/>
            <a:ext cx="4676775" cy="3614719"/>
          </a:xfrm>
          <a:prstGeom prst="rect">
            <a:avLst/>
          </a:prstGeom>
        </p:spPr>
      </p:pic>
      <p:sp>
        <p:nvSpPr>
          <p:cNvPr id="8" name="TextBox 7"/>
          <p:cNvSpPr txBox="1"/>
          <p:nvPr/>
        </p:nvSpPr>
        <p:spPr>
          <a:xfrm>
            <a:off x="457200" y="5532849"/>
            <a:ext cx="8558463" cy="646331"/>
          </a:xfrm>
          <a:prstGeom prst="rect">
            <a:avLst/>
          </a:prstGeom>
          <a:noFill/>
        </p:spPr>
        <p:txBody>
          <a:bodyPr wrap="square" rtlCol="0">
            <a:spAutoFit/>
          </a:bodyPr>
          <a:lstStyle/>
          <a:p>
            <a:r>
              <a:rPr lang="en-US" dirty="0" smtClean="0"/>
              <a:t>Model discrepancy corrected prediction values of hydrogen mole fraction and their uncertainty intervals across the entire parameter space </a:t>
            </a:r>
            <a:endParaRPr lang="en-US" dirty="0"/>
          </a:p>
        </p:txBody>
      </p:sp>
    </p:spTree>
    <p:extLst>
      <p:ext uri="{BB962C8B-B14F-4D97-AF65-F5344CB8AC3E}">
        <p14:creationId xmlns:p14="http://schemas.microsoft.com/office/powerpoint/2010/main" val="39531007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Parity Plot of H</a:t>
            </a:r>
            <a:r>
              <a:rPr lang="en-US" sz="2400" baseline="-25000" dirty="0"/>
              <a:t>2</a:t>
            </a:r>
            <a:r>
              <a:rPr lang="en-US" sz="2400" dirty="0"/>
              <a:t> Mole Fraction </a:t>
            </a:r>
            <a:br>
              <a:rPr lang="en-US" sz="2400" dirty="0"/>
            </a:br>
            <a:r>
              <a:rPr lang="en-US" sz="2400" dirty="0"/>
              <a:t>Surrogate Model Prediction, with Uncertainty, Corrected for Model Discrepancy vs. Experiment</a:t>
            </a:r>
          </a:p>
        </p:txBody>
      </p:sp>
      <p:sp>
        <p:nvSpPr>
          <p:cNvPr id="3" name="Text Placeholder 2"/>
          <p:cNvSpPr>
            <a:spLocks noGrp="1"/>
          </p:cNvSpPr>
          <p:nvPr>
            <p:ph type="body" sz="quarter" idx="11"/>
          </p:nvPr>
        </p:nvSpPr>
        <p:spPr/>
        <p:txBody>
          <a:bodyPr/>
          <a:lstStyle/>
          <a:p>
            <a:endParaRPr lang="en-US"/>
          </a:p>
        </p:txBody>
      </p:sp>
      <p:pic>
        <p:nvPicPr>
          <p:cNvPr id="32770" name="Content Placeholder 5" descr="ActualVsPredicted_Y9_H2_training.v2.png"/>
          <p:cNvPicPr>
            <a:picLocks noGrp="1" noChangeAspect="1"/>
          </p:cNvPicPr>
          <p:nvPr>
            <p:ph idx="4294967295"/>
          </p:nvPr>
        </p:nvPicPr>
        <p:blipFill>
          <a:blip r:embed="rId2">
            <a:extLst>
              <a:ext uri="{28A0092B-C50C-407E-A947-70E740481C1C}">
                <a14:useLocalDpi xmlns:a14="http://schemas.microsoft.com/office/drawing/2010/main" val="0"/>
              </a:ext>
            </a:extLst>
          </a:blip>
          <a:srcRect l="10062" t="6377" r="12894" b="4266"/>
          <a:stretch>
            <a:fillRect/>
          </a:stretch>
        </p:blipFill>
        <p:spPr>
          <a:xfrm>
            <a:off x="2478024" y="1819656"/>
            <a:ext cx="4581525" cy="3562350"/>
          </a:xfrm>
        </p:spPr>
      </p:pic>
      <p:sp>
        <p:nvSpPr>
          <p:cNvPr id="4" name="TextBox 3"/>
          <p:cNvSpPr txBox="1"/>
          <p:nvPr/>
        </p:nvSpPr>
        <p:spPr>
          <a:xfrm>
            <a:off x="1345081" y="5475768"/>
            <a:ext cx="6902788" cy="646331"/>
          </a:xfrm>
          <a:prstGeom prst="rect">
            <a:avLst/>
          </a:prstGeom>
          <a:noFill/>
        </p:spPr>
        <p:txBody>
          <a:bodyPr wrap="none" rtlCol="0">
            <a:spAutoFit/>
          </a:bodyPr>
          <a:lstStyle/>
          <a:p>
            <a:pPr algn="ctr"/>
            <a:r>
              <a:rPr lang="en-US" dirty="0" smtClean="0">
                <a:solidFill>
                  <a:srgbClr val="00B050"/>
                </a:solidFill>
              </a:rPr>
              <a:t>Prediction by the surrogate model </a:t>
            </a:r>
            <a:r>
              <a:rPr lang="en-US" dirty="0">
                <a:solidFill>
                  <a:srgbClr val="00B050"/>
                </a:solidFill>
              </a:rPr>
              <a:t>(</a:t>
            </a:r>
            <a:r>
              <a:rPr lang="en-US" dirty="0" smtClean="0">
                <a:solidFill>
                  <a:srgbClr val="00B050"/>
                </a:solidFill>
              </a:rPr>
              <a:t>green)</a:t>
            </a:r>
          </a:p>
          <a:p>
            <a:pPr algn="ctr"/>
            <a:r>
              <a:rPr lang="en-US" dirty="0" smtClean="0">
                <a:solidFill>
                  <a:schemeClr val="accent1"/>
                </a:solidFill>
              </a:rPr>
              <a:t>Prediction by the surrogate model, corrected for the discrepancy (blue)</a:t>
            </a:r>
            <a:r>
              <a:rPr lang="en-US" dirty="0" smtClean="0">
                <a:solidFill>
                  <a:srgbClr val="00B050"/>
                </a:solidFill>
              </a:rPr>
              <a:t> </a:t>
            </a:r>
            <a:endParaRPr lang="en-US" dirty="0">
              <a:solidFill>
                <a:srgbClr val="00B050"/>
              </a:solidFill>
            </a:endParaRPr>
          </a:p>
        </p:txBody>
      </p:sp>
    </p:spTree>
    <p:extLst>
      <p:ext uri="{BB962C8B-B14F-4D97-AF65-F5344CB8AC3E}">
        <p14:creationId xmlns:p14="http://schemas.microsoft.com/office/powerpoint/2010/main" val="22318177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Global Sensitivity Analysis</a:t>
            </a:r>
            <a:endParaRPr lang="en-US" dirty="0"/>
          </a:p>
        </p:txBody>
      </p:sp>
      <mc:AlternateContent xmlns:mc="http://schemas.openxmlformats.org/markup-compatibility/2006" xmlns:a14="http://schemas.microsoft.com/office/drawing/2010/main">
        <mc:Choice Requires="a14">
          <p:sp>
            <p:nvSpPr>
              <p:cNvPr id="9" name="Content Placeholder 8"/>
              <p:cNvSpPr>
                <a:spLocks noGrp="1"/>
              </p:cNvSpPr>
              <p:nvPr>
                <p:ph idx="1"/>
              </p:nvPr>
            </p:nvSpPr>
            <p:spPr/>
            <p:txBody>
              <a:bodyPr>
                <a:normAutofit/>
              </a:bodyPr>
              <a:lstStyle/>
              <a:p>
                <a:r>
                  <a:rPr lang="en-US" dirty="0" smtClean="0"/>
                  <a:t>A lab scale fluidized bed </a:t>
                </a:r>
                <a:r>
                  <a:rPr lang="en-US" dirty="0" err="1" smtClean="0"/>
                  <a:t>gasifier</a:t>
                </a:r>
                <a:r>
                  <a:rPr lang="en-US" dirty="0" smtClean="0"/>
                  <a:t> is operating under the following conditions:</a:t>
                </a:r>
              </a:p>
              <a:p>
                <a:pPr lvl="1"/>
                <a:r>
                  <a:rPr lang="en-US" dirty="0" smtClean="0"/>
                  <a:t>Coal flow rate = 0.049 gr/s  </a:t>
                </a:r>
              </a:p>
              <a:p>
                <a:pPr lvl="1"/>
                <a:r>
                  <a:rPr lang="en-US" dirty="0" smtClean="0"/>
                  <a:t>Coal particle diameter = 285 µm</a:t>
                </a:r>
              </a:p>
              <a:p>
                <a:pPr lvl="1"/>
                <a:r>
                  <a:rPr lang="en-US" dirty="0" smtClean="0"/>
                  <a:t>Steam to oxygen ratio = 0.75</a:t>
                </a:r>
              </a:p>
              <a:p>
                <a:pPr lvl="1"/>
                <a:endParaRPr lang="en-US" dirty="0" smtClean="0"/>
              </a:p>
              <a:p>
                <a:r>
                  <a:rPr lang="en-US" dirty="0" smtClean="0"/>
                  <a:t>Question:  How sensitive simulation results are to changes in</a:t>
                </a:r>
              </a:p>
              <a:p>
                <a:pPr lvl="1"/>
                <a:r>
                  <a:rPr lang="en-US" dirty="0" smtClean="0"/>
                  <a:t>Gasification reaction model 	</a:t>
                </a:r>
                <a14:m>
                  <m:oMath xmlns:m="http://schemas.openxmlformats.org/officeDocument/2006/math">
                    <m:r>
                      <a:rPr lang="en-US" b="0" i="0" smtClean="0">
                        <a:latin typeface="Cambria Math" panose="02040503050406030204" pitchFamily="18" charset="0"/>
                      </a:rPr>
                      <m:t>                 </m:t>
                    </m:r>
                    <m:r>
                      <a:rPr lang="en-US">
                        <a:latin typeface="Cambria Math" panose="02040503050406030204" pitchFamily="18" charset="0"/>
                      </a:rPr>
                      <m:t>𝐶</m:t>
                    </m:r>
                    <m:r>
                      <a:rPr lang="en-US">
                        <a:latin typeface="Cambria Math" panose="02040503050406030204" pitchFamily="18" charset="0"/>
                      </a:rPr>
                      <m:t>+</m:t>
                    </m:r>
                    <m:sSub>
                      <m:sSubPr>
                        <m:ctrlPr>
                          <a:rPr lang="en-US" i="1">
                            <a:latin typeface="Cambria Math" panose="02040503050406030204" pitchFamily="18" charset="0"/>
                          </a:rPr>
                        </m:ctrlPr>
                      </m:sSubPr>
                      <m:e>
                        <m:r>
                          <a:rPr lang="en-US">
                            <a:latin typeface="Cambria Math" panose="02040503050406030204" pitchFamily="18" charset="0"/>
                          </a:rPr>
                          <m:t>𝐻</m:t>
                        </m:r>
                      </m:e>
                      <m:sub>
                        <m:r>
                          <a:rPr lang="en-US">
                            <a:latin typeface="Cambria Math" panose="02040503050406030204" pitchFamily="18" charset="0"/>
                          </a:rPr>
                          <m:t>2</m:t>
                        </m:r>
                      </m:sub>
                    </m:sSub>
                    <m:r>
                      <a:rPr lang="en-US">
                        <a:latin typeface="Cambria Math" panose="02040503050406030204" pitchFamily="18" charset="0"/>
                      </a:rPr>
                      <m:t>𝑂</m:t>
                    </m:r>
                    <m:r>
                      <a:rPr lang="en-US">
                        <a:latin typeface="Cambria Math" panose="02040503050406030204" pitchFamily="18" charset="0"/>
                      </a:rPr>
                      <m:t>→</m:t>
                    </m:r>
                    <m:r>
                      <a:rPr lang="en-US">
                        <a:latin typeface="Cambria Math" panose="02040503050406030204" pitchFamily="18" charset="0"/>
                      </a:rPr>
                      <m:t>𝐶𝑂</m:t>
                    </m:r>
                    <m:r>
                      <a:rPr lang="en-US">
                        <a:latin typeface="Cambria Math" panose="02040503050406030204" pitchFamily="18" charset="0"/>
                      </a:rPr>
                      <m:t>+</m:t>
                    </m:r>
                    <m:sSub>
                      <m:sSubPr>
                        <m:ctrlPr>
                          <a:rPr lang="en-US" i="1">
                            <a:latin typeface="Cambria Math" panose="02040503050406030204" pitchFamily="18" charset="0"/>
                          </a:rPr>
                        </m:ctrlPr>
                      </m:sSubPr>
                      <m:e>
                        <m:r>
                          <a:rPr lang="en-US">
                            <a:latin typeface="Cambria Math" panose="02040503050406030204" pitchFamily="18" charset="0"/>
                          </a:rPr>
                          <m:t>𝐻</m:t>
                        </m:r>
                      </m:e>
                      <m:sub>
                        <m:r>
                          <a:rPr lang="en-US">
                            <a:latin typeface="Cambria Math" panose="02040503050406030204" pitchFamily="18" charset="0"/>
                          </a:rPr>
                          <m:t>2</m:t>
                        </m:r>
                      </m:sub>
                    </m:sSub>
                  </m:oMath>
                </a14:m>
                <a:endParaRPr lang="en-US" dirty="0" smtClean="0"/>
              </a:p>
              <a:p>
                <a:pPr lvl="1"/>
                <a:r>
                  <a:rPr lang="en-US" dirty="0"/>
                  <a:t>W</a:t>
                </a:r>
                <a:r>
                  <a:rPr lang="en-US" dirty="0" smtClean="0"/>
                  <a:t>ater gas shift reaction model  	</a:t>
                </a:r>
                <a14:m>
                  <m:oMath xmlns:m="http://schemas.openxmlformats.org/officeDocument/2006/math">
                    <m:r>
                      <a:rPr lang="en-US" smtClean="0">
                        <a:latin typeface="Cambria Math" panose="02040503050406030204" pitchFamily="18" charset="0"/>
                      </a:rPr>
                      <m:t>𝐶𝑂</m:t>
                    </m:r>
                    <m:r>
                      <a:rPr lang="en-US" smtClean="0">
                        <a:latin typeface="Cambria Math" panose="02040503050406030204" pitchFamily="18" charset="0"/>
                      </a:rPr>
                      <m:t>+</m:t>
                    </m:r>
                    <m:sSub>
                      <m:sSubPr>
                        <m:ctrlPr>
                          <a:rPr lang="en-US" i="1" smtClean="0">
                            <a:latin typeface="Cambria Math" panose="02040503050406030204" pitchFamily="18" charset="0"/>
                          </a:rPr>
                        </m:ctrlPr>
                      </m:sSubPr>
                      <m:e>
                        <m:r>
                          <a:rPr lang="en-US" smtClean="0">
                            <a:latin typeface="Cambria Math" panose="02040503050406030204" pitchFamily="18" charset="0"/>
                          </a:rPr>
                          <m:t>𝐻</m:t>
                        </m:r>
                      </m:e>
                      <m:sub>
                        <m:r>
                          <a:rPr lang="en-US" smtClean="0">
                            <a:latin typeface="Cambria Math" panose="02040503050406030204" pitchFamily="18" charset="0"/>
                          </a:rPr>
                          <m:t>2</m:t>
                        </m:r>
                      </m:sub>
                    </m:sSub>
                    <m:r>
                      <a:rPr lang="en-US" smtClean="0">
                        <a:latin typeface="Cambria Math" panose="02040503050406030204" pitchFamily="18" charset="0"/>
                      </a:rPr>
                      <m:t>𝑂</m:t>
                    </m:r>
                  </m:oMath>
                </a14:m>
                <a:r>
                  <a:rPr lang="en-US" dirty="0" smtClean="0"/>
                  <a:t> </a:t>
                </a:r>
                <a14:m>
                  <m:oMath xmlns:m="http://schemas.openxmlformats.org/officeDocument/2006/math">
                    <m:r>
                      <a:rPr lang="en-US" dirty="0" smtClean="0">
                        <a:latin typeface="Cambria Math" panose="02040503050406030204" pitchFamily="18" charset="0"/>
                      </a:rPr>
                      <m:t>→</m:t>
                    </m:r>
                    <m:r>
                      <a:rPr lang="en-US" dirty="0" smtClean="0">
                        <a:latin typeface="Cambria Math" panose="02040503050406030204" pitchFamily="18" charset="0"/>
                      </a:rPr>
                      <m:t>𝐶</m:t>
                    </m:r>
                    <m:sSub>
                      <m:sSubPr>
                        <m:ctrlPr>
                          <a:rPr lang="en-US" i="1" dirty="0" smtClean="0">
                            <a:latin typeface="Cambria Math" panose="02040503050406030204" pitchFamily="18" charset="0"/>
                          </a:rPr>
                        </m:ctrlPr>
                      </m:sSubPr>
                      <m:e>
                        <m:r>
                          <a:rPr lang="en-US" dirty="0" smtClean="0">
                            <a:latin typeface="Cambria Math" panose="02040503050406030204" pitchFamily="18" charset="0"/>
                          </a:rPr>
                          <m:t>𝑂</m:t>
                        </m:r>
                      </m:e>
                      <m:sub>
                        <m:r>
                          <a:rPr lang="en-US" dirty="0" smtClean="0">
                            <a:latin typeface="Cambria Math" panose="02040503050406030204" pitchFamily="18" charset="0"/>
                          </a:rPr>
                          <m:t>2</m:t>
                        </m:r>
                      </m:sub>
                    </m:sSub>
                    <m:r>
                      <a:rPr lang="en-US" dirty="0" smtClean="0">
                        <a:latin typeface="Cambria Math" panose="02040503050406030204" pitchFamily="18" charset="0"/>
                      </a:rPr>
                      <m:t>+ </m:t>
                    </m:r>
                    <m:sSub>
                      <m:sSubPr>
                        <m:ctrlPr>
                          <a:rPr lang="en-US" i="1" dirty="0" smtClean="0">
                            <a:latin typeface="Cambria Math" panose="02040503050406030204" pitchFamily="18" charset="0"/>
                          </a:rPr>
                        </m:ctrlPr>
                      </m:sSubPr>
                      <m:e>
                        <m:r>
                          <a:rPr lang="en-US" dirty="0" smtClean="0">
                            <a:latin typeface="Cambria Math" panose="02040503050406030204" pitchFamily="18" charset="0"/>
                          </a:rPr>
                          <m:t>𝐻</m:t>
                        </m:r>
                      </m:e>
                      <m:sub>
                        <m:r>
                          <a:rPr lang="en-US" dirty="0" smtClean="0">
                            <a:latin typeface="Cambria Math" panose="02040503050406030204" pitchFamily="18" charset="0"/>
                          </a:rPr>
                          <m:t>2</m:t>
                        </m:r>
                      </m:sub>
                    </m:sSub>
                  </m:oMath>
                </a14:m>
                <a:endParaRPr lang="en-US" dirty="0" smtClean="0"/>
              </a:p>
              <a:p>
                <a:pPr lvl="1"/>
                <a:r>
                  <a:rPr lang="en-US" dirty="0" smtClean="0"/>
                  <a:t>CO oxidation reaction model 	</a:t>
                </a:r>
                <a14:m>
                  <m:oMath xmlns:m="http://schemas.openxmlformats.org/officeDocument/2006/math">
                    <m:r>
                      <a:rPr lang="en-US" smtClean="0">
                        <a:latin typeface="Cambria Math" panose="02040503050406030204" pitchFamily="18" charset="0"/>
                      </a:rPr>
                      <m:t>𝐶𝑂</m:t>
                    </m:r>
                    <m:r>
                      <a:rPr lang="en-US" smtClean="0">
                        <a:latin typeface="Cambria Math" panose="02040503050406030204" pitchFamily="18" charset="0"/>
                      </a:rPr>
                      <m:t>+ </m:t>
                    </m:r>
                    <m:f>
                      <m:fPr>
                        <m:type m:val="skw"/>
                        <m:ctrlPr>
                          <a:rPr lang="en-US" i="1" smtClean="0">
                            <a:latin typeface="Cambria Math" panose="02040503050406030204" pitchFamily="18" charset="0"/>
                          </a:rPr>
                        </m:ctrlPr>
                      </m:fPr>
                      <m:num>
                        <m:r>
                          <a:rPr lang="en-US" smtClean="0">
                            <a:latin typeface="Cambria Math" panose="02040503050406030204" pitchFamily="18" charset="0"/>
                          </a:rPr>
                          <m:t>1</m:t>
                        </m:r>
                      </m:num>
                      <m:den>
                        <m:r>
                          <a:rPr lang="en-US" smtClean="0">
                            <a:latin typeface="Cambria Math" panose="02040503050406030204" pitchFamily="18" charset="0"/>
                          </a:rPr>
                          <m:t>2</m:t>
                        </m:r>
                      </m:den>
                    </m:f>
                    <m:sSub>
                      <m:sSubPr>
                        <m:ctrlPr>
                          <a:rPr lang="en-US" i="1" smtClean="0">
                            <a:latin typeface="Cambria Math" panose="02040503050406030204" pitchFamily="18" charset="0"/>
                          </a:rPr>
                        </m:ctrlPr>
                      </m:sSubPr>
                      <m:e>
                        <m:r>
                          <a:rPr lang="en-US" smtClean="0">
                            <a:latin typeface="Cambria Math" panose="02040503050406030204" pitchFamily="18" charset="0"/>
                          </a:rPr>
                          <m:t>𝑂</m:t>
                        </m:r>
                      </m:e>
                      <m:sub>
                        <m:r>
                          <a:rPr lang="en-US" smtClean="0">
                            <a:latin typeface="Cambria Math" panose="02040503050406030204" pitchFamily="18" charset="0"/>
                          </a:rPr>
                          <m:t>2</m:t>
                        </m:r>
                      </m:sub>
                    </m:sSub>
                    <m:r>
                      <a:rPr lang="en-US" smtClean="0">
                        <a:latin typeface="Cambria Math" panose="02040503050406030204" pitchFamily="18" charset="0"/>
                      </a:rPr>
                      <m:t> →</m:t>
                    </m:r>
                    <m:r>
                      <a:rPr lang="en-US" smtClean="0">
                        <a:latin typeface="Cambria Math" panose="02040503050406030204" pitchFamily="18" charset="0"/>
                      </a:rPr>
                      <m:t>𝐶</m:t>
                    </m:r>
                    <m:sSub>
                      <m:sSubPr>
                        <m:ctrlPr>
                          <a:rPr lang="en-US" i="1" smtClean="0">
                            <a:latin typeface="Cambria Math" panose="02040503050406030204" pitchFamily="18" charset="0"/>
                          </a:rPr>
                        </m:ctrlPr>
                      </m:sSubPr>
                      <m:e>
                        <m:r>
                          <a:rPr lang="en-US" smtClean="0">
                            <a:latin typeface="Cambria Math" panose="02040503050406030204" pitchFamily="18" charset="0"/>
                          </a:rPr>
                          <m:t>𝑂</m:t>
                        </m:r>
                      </m:e>
                      <m:sub>
                        <m:r>
                          <a:rPr lang="en-US" smtClean="0">
                            <a:latin typeface="Cambria Math" panose="02040503050406030204" pitchFamily="18" charset="0"/>
                          </a:rPr>
                          <m:t>2</m:t>
                        </m:r>
                      </m:sub>
                    </m:sSub>
                  </m:oMath>
                </a14:m>
                <a:endParaRPr lang="en-US" dirty="0" smtClean="0"/>
              </a:p>
              <a:p>
                <a:pPr lvl="1"/>
                <a:r>
                  <a:rPr lang="en-US" dirty="0"/>
                  <a:t>C</a:t>
                </a:r>
                <a:r>
                  <a:rPr lang="en-US" dirty="0" smtClean="0"/>
                  <a:t>har oxidation reaction model	</a:t>
                </a:r>
                <a14:m>
                  <m:oMath xmlns:m="http://schemas.openxmlformats.org/officeDocument/2006/math">
                    <m:r>
                      <a:rPr lang="en-US" smtClean="0">
                        <a:latin typeface="Cambria Math" panose="02040503050406030204" pitchFamily="18" charset="0"/>
                      </a:rPr>
                      <m:t>𝐶</m:t>
                    </m:r>
                    <m:r>
                      <a:rPr lang="en-US" smtClean="0">
                        <a:latin typeface="Cambria Math" panose="02040503050406030204" pitchFamily="18" charset="0"/>
                      </a:rPr>
                      <m:t>+</m:t>
                    </m:r>
                    <m:f>
                      <m:fPr>
                        <m:type m:val="skw"/>
                        <m:ctrlPr>
                          <a:rPr lang="en-US" i="1">
                            <a:latin typeface="Cambria Math" panose="02040503050406030204" pitchFamily="18" charset="0"/>
                          </a:rPr>
                        </m:ctrlPr>
                      </m:fPr>
                      <m:num>
                        <m:r>
                          <a:rPr lang="en-US">
                            <a:latin typeface="Cambria Math" panose="02040503050406030204" pitchFamily="18" charset="0"/>
                          </a:rPr>
                          <m:t>1</m:t>
                        </m:r>
                      </m:num>
                      <m:den>
                        <m:r>
                          <a:rPr lang="en-US">
                            <a:latin typeface="Cambria Math" panose="02040503050406030204" pitchFamily="18" charset="0"/>
                          </a:rPr>
                          <m:t>2</m:t>
                        </m:r>
                      </m:den>
                    </m:f>
                    <m:sSub>
                      <m:sSubPr>
                        <m:ctrlPr>
                          <a:rPr lang="en-US" i="1">
                            <a:latin typeface="Cambria Math" panose="02040503050406030204" pitchFamily="18" charset="0"/>
                          </a:rPr>
                        </m:ctrlPr>
                      </m:sSubPr>
                      <m:e>
                        <m:r>
                          <a:rPr lang="en-US">
                            <a:latin typeface="Cambria Math" panose="02040503050406030204" pitchFamily="18" charset="0"/>
                          </a:rPr>
                          <m:t>𝑂</m:t>
                        </m:r>
                      </m:e>
                      <m:sub>
                        <m:r>
                          <a:rPr lang="en-US">
                            <a:latin typeface="Cambria Math" panose="02040503050406030204" pitchFamily="18" charset="0"/>
                          </a:rPr>
                          <m:t>2</m:t>
                        </m:r>
                      </m:sub>
                    </m:sSub>
                    <m:r>
                      <a:rPr lang="en-US">
                        <a:latin typeface="Cambria Math" panose="02040503050406030204" pitchFamily="18" charset="0"/>
                      </a:rPr>
                      <m:t> →</m:t>
                    </m:r>
                    <m:r>
                      <a:rPr lang="en-US" smtClean="0">
                        <a:latin typeface="Cambria Math" panose="02040503050406030204" pitchFamily="18" charset="0"/>
                      </a:rPr>
                      <m:t>𝐶𝑂</m:t>
                    </m:r>
                  </m:oMath>
                </a14:m>
                <a:endParaRPr lang="en-US" dirty="0" smtClean="0"/>
              </a:p>
              <a:p>
                <a:pPr lvl="1"/>
                <a:r>
                  <a:rPr lang="en-US" dirty="0" smtClean="0"/>
                  <a:t>Bed temperature </a:t>
                </a:r>
              </a:p>
              <a:p>
                <a:endParaRPr lang="en-US" dirty="0"/>
              </a:p>
            </p:txBody>
          </p:sp>
        </mc:Choice>
        <mc:Fallback xmlns="">
          <p:sp>
            <p:nvSpPr>
              <p:cNvPr id="9" name="Content Placeholder 8"/>
              <p:cNvSpPr>
                <a:spLocks noGrp="1" noRot="1" noChangeAspect="1" noMove="1" noResize="1" noEditPoints="1" noAdjustHandles="1" noChangeArrowheads="1" noChangeShapeType="1" noTextEdit="1"/>
              </p:cNvSpPr>
              <p:nvPr>
                <p:ph idx="1"/>
              </p:nvPr>
            </p:nvSpPr>
            <p:spPr>
              <a:blipFill rotWithShape="0">
                <a:blip r:embed="rId2"/>
                <a:stretch>
                  <a:fillRect l="-963" t="-988" r="-667" b="-1975"/>
                </a:stretch>
              </a:blipFill>
            </p:spPr>
            <p:txBody>
              <a:bodyPr/>
              <a:lstStyle/>
              <a:p>
                <a:r>
                  <a:rPr lang="en-US">
                    <a:noFill/>
                  </a:rPr>
                  <a:t> </a:t>
                </a:r>
              </a:p>
            </p:txBody>
          </p:sp>
        </mc:Fallback>
      </mc:AlternateContent>
      <p:sp>
        <p:nvSpPr>
          <p:cNvPr id="6" name="Text Placeholder 5"/>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6293414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Global Sensitivity Analysis</a:t>
            </a:r>
            <a:endParaRPr lang="en-US" dirty="0"/>
          </a:p>
        </p:txBody>
      </p:sp>
      <p:sp>
        <p:nvSpPr>
          <p:cNvPr id="4" name="Text Placeholder 3"/>
          <p:cNvSpPr>
            <a:spLocks noGrp="1"/>
          </p:cNvSpPr>
          <p:nvPr>
            <p:ph type="body" sz="quarter" idx="11"/>
          </p:nvPr>
        </p:nvSpPr>
        <p:spPr/>
        <p:txBody>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4218260342"/>
              </p:ext>
            </p:extLst>
          </p:nvPr>
        </p:nvGraphicFramePr>
        <p:xfrm>
          <a:off x="2905650" y="2666391"/>
          <a:ext cx="5809725" cy="3257130"/>
        </p:xfrm>
        <a:graphic>
          <a:graphicData uri="http://schemas.openxmlformats.org/presentationml/2006/ole">
            <mc:AlternateContent xmlns:mc="http://schemas.openxmlformats.org/markup-compatibility/2006">
              <mc:Choice xmlns:v="urn:schemas-microsoft-com:vml" Requires="v">
                <p:oleObj spid="_x0000_s3147" name="Worksheet" r:id="rId4" imgW="11182423" imgH="6267585" progId="Excel.Sheet.12">
                  <p:embed/>
                </p:oleObj>
              </mc:Choice>
              <mc:Fallback>
                <p:oleObj name="Worksheet" r:id="rId4" imgW="11182423" imgH="6267585" progId="Excel.Sheet.12">
                  <p:embed/>
                  <p:pic>
                    <p:nvPicPr>
                      <p:cNvPr id="0" name=""/>
                      <p:cNvPicPr/>
                      <p:nvPr/>
                    </p:nvPicPr>
                    <p:blipFill>
                      <a:blip r:embed="rId5"/>
                      <a:stretch>
                        <a:fillRect/>
                      </a:stretch>
                    </p:blipFill>
                    <p:spPr>
                      <a:xfrm>
                        <a:off x="2905650" y="2666391"/>
                        <a:ext cx="5809725" cy="3257130"/>
                      </a:xfrm>
                      <a:prstGeom prst="rect">
                        <a:avLst/>
                      </a:prstGeom>
                    </p:spPr>
                  </p:pic>
                </p:oleObj>
              </mc:Fallback>
            </mc:AlternateContent>
          </a:graphicData>
        </a:graphic>
      </p:graphicFrame>
      <p:sp>
        <p:nvSpPr>
          <p:cNvPr id="7" name="TextBox 6"/>
          <p:cNvSpPr txBox="1"/>
          <p:nvPr/>
        </p:nvSpPr>
        <p:spPr>
          <a:xfrm>
            <a:off x="385094" y="2716934"/>
            <a:ext cx="2264236" cy="2862322"/>
          </a:xfrm>
          <a:prstGeom prst="rect">
            <a:avLst/>
          </a:prstGeom>
          <a:noFill/>
        </p:spPr>
        <p:txBody>
          <a:bodyPr wrap="square" rtlCol="0">
            <a:spAutoFit/>
          </a:bodyPr>
          <a:lstStyle/>
          <a:p>
            <a:r>
              <a:rPr lang="en-US" dirty="0" smtClean="0"/>
              <a:t>Percent variability in CO, H</a:t>
            </a:r>
            <a:r>
              <a:rPr lang="en-US" baseline="-25000" dirty="0" smtClean="0"/>
              <a:t>2</a:t>
            </a:r>
            <a:r>
              <a:rPr lang="en-US" dirty="0"/>
              <a:t> </a:t>
            </a:r>
            <a:r>
              <a:rPr lang="en-US" dirty="0" smtClean="0"/>
              <a:t>and CO</a:t>
            </a:r>
            <a:r>
              <a:rPr lang="en-US" baseline="-25000" dirty="0" smtClean="0"/>
              <a:t>2</a:t>
            </a:r>
            <a:r>
              <a:rPr lang="en-US" dirty="0" smtClean="0"/>
              <a:t> mole fraction due to changes in bed temperature and reaction models for water gas shift, gasification, CO oxidation and char oxidation.</a:t>
            </a:r>
            <a:endParaRPr lang="en-US" dirty="0"/>
          </a:p>
        </p:txBody>
      </p:sp>
      <p:pic>
        <p:nvPicPr>
          <p:cNvPr id="2" name="Picture 1"/>
          <p:cNvPicPr>
            <a:picLocks noChangeAspect="1"/>
          </p:cNvPicPr>
          <p:nvPr/>
        </p:nvPicPr>
        <p:blipFill>
          <a:blip r:embed="rId6"/>
          <a:stretch>
            <a:fillRect/>
          </a:stretch>
        </p:blipFill>
        <p:spPr>
          <a:xfrm>
            <a:off x="381000" y="1295400"/>
            <a:ext cx="8341274" cy="1066800"/>
          </a:xfrm>
          <a:prstGeom prst="rect">
            <a:avLst/>
          </a:prstGeom>
        </p:spPr>
      </p:pic>
    </p:spTree>
    <p:extLst>
      <p:ext uri="{BB962C8B-B14F-4D97-AF65-F5344CB8AC3E}">
        <p14:creationId xmlns:p14="http://schemas.microsoft.com/office/powerpoint/2010/main" val="2559267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p:txBody>
          <a:bodyPr/>
          <a:lstStyle/>
          <a:p>
            <a:r>
              <a:rPr lang="en-US" smtClean="0"/>
              <a:t>Surrogate Models Can Provide Insight in Trends</a:t>
            </a:r>
            <a:endParaRPr lang="en-US" dirty="0"/>
          </a:p>
        </p:txBody>
      </p:sp>
      <p:sp>
        <p:nvSpPr>
          <p:cNvPr id="21" name="Content Placeholder 20"/>
          <p:cNvSpPr>
            <a:spLocks noGrp="1"/>
          </p:cNvSpPr>
          <p:nvPr>
            <p:ph idx="1"/>
          </p:nvPr>
        </p:nvSpPr>
        <p:spPr>
          <a:xfrm>
            <a:off x="457200" y="1238148"/>
            <a:ext cx="3886200" cy="4845152"/>
          </a:xfrm>
        </p:spPr>
        <p:txBody>
          <a:bodyPr>
            <a:normAutofit lnSpcReduction="10000"/>
          </a:bodyPr>
          <a:lstStyle/>
          <a:p>
            <a:r>
              <a:rPr lang="en-US" dirty="0" smtClean="0"/>
              <a:t>Variation in CO Mole Fraction due to Variation in Bed Temperature and Gasification Rate Constant</a:t>
            </a:r>
          </a:p>
          <a:p>
            <a:pPr lvl="1"/>
            <a:r>
              <a:rPr lang="en-US" dirty="0" smtClean="0"/>
              <a:t>Top right: catalytic water gas shift reaction</a:t>
            </a:r>
          </a:p>
          <a:p>
            <a:pPr lvl="1"/>
            <a:r>
              <a:rPr lang="en-US" dirty="0" smtClean="0"/>
              <a:t>Bottom right: non-catalytic water gas shift reaction</a:t>
            </a:r>
          </a:p>
          <a:p>
            <a:r>
              <a:rPr lang="en-US" dirty="0" smtClean="0"/>
              <a:t>CO Mole Fraction values obtained by using catalytic water gas shift reaction is closer to the measured values (0.12 to 0.14)</a:t>
            </a:r>
          </a:p>
          <a:p>
            <a:endParaRPr lang="en-US" dirty="0" smtClean="0"/>
          </a:p>
          <a:p>
            <a:endParaRPr lang="en-US" dirty="0"/>
          </a:p>
        </p:txBody>
      </p:sp>
      <p:sp>
        <p:nvSpPr>
          <p:cNvPr id="5" name="Text Placeholder 4"/>
          <p:cNvSpPr>
            <a:spLocks noGrp="1"/>
          </p:cNvSpPr>
          <p:nvPr>
            <p:ph type="body" sz="quarter" idx="11"/>
          </p:nvPr>
        </p:nvSpPr>
        <p:spPr/>
        <p:txBody>
          <a:bodyPr/>
          <a:lstStyle/>
          <a:p>
            <a:endParaRPr lang="en-US"/>
          </a:p>
        </p:txBody>
      </p:sp>
      <p:pic>
        <p:nvPicPr>
          <p:cNvPr id="28" name="Content Placeholder 27"/>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4244975" y="1444625"/>
            <a:ext cx="4899025" cy="2286000"/>
          </a:xfrm>
          <a:prstGeom prst="rect">
            <a:avLst/>
          </a:prstGeom>
        </p:spPr>
      </p:pic>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3672" y="3968496"/>
            <a:ext cx="4900058" cy="2286000"/>
          </a:xfrm>
          <a:prstGeom prst="rect">
            <a:avLst/>
          </a:prstGeom>
        </p:spPr>
      </p:pic>
    </p:spTree>
    <p:extLst>
      <p:ext uri="{BB962C8B-B14F-4D97-AF65-F5344CB8AC3E}">
        <p14:creationId xmlns:p14="http://schemas.microsoft.com/office/powerpoint/2010/main" val="26453132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p:txBody>
          <a:bodyPr/>
          <a:lstStyle/>
          <a:p>
            <a:r>
              <a:rPr lang="en-US" smtClean="0"/>
              <a:t>Surrogate Models Can Provide Insight in Trends</a:t>
            </a:r>
            <a:endParaRPr lang="en-US" dirty="0"/>
          </a:p>
        </p:txBody>
      </p:sp>
      <p:sp>
        <p:nvSpPr>
          <p:cNvPr id="21" name="Content Placeholder 20"/>
          <p:cNvSpPr>
            <a:spLocks noGrp="1"/>
          </p:cNvSpPr>
          <p:nvPr>
            <p:ph idx="1"/>
          </p:nvPr>
        </p:nvSpPr>
        <p:spPr>
          <a:xfrm>
            <a:off x="457200" y="1238148"/>
            <a:ext cx="3975100" cy="5019478"/>
          </a:xfrm>
        </p:spPr>
        <p:txBody>
          <a:bodyPr>
            <a:normAutofit/>
          </a:bodyPr>
          <a:lstStyle/>
          <a:p>
            <a:r>
              <a:rPr lang="en-US" dirty="0" smtClean="0"/>
              <a:t>Variation in H</a:t>
            </a:r>
            <a:r>
              <a:rPr lang="en-US" baseline="-25000" dirty="0" smtClean="0"/>
              <a:t>2</a:t>
            </a:r>
            <a:r>
              <a:rPr lang="en-US" dirty="0" smtClean="0"/>
              <a:t> Mole Fraction due to Variation in Bed Temperature and Gasification Rate Constant</a:t>
            </a:r>
          </a:p>
          <a:p>
            <a:pPr lvl="1"/>
            <a:r>
              <a:rPr lang="en-US" dirty="0" smtClean="0"/>
              <a:t>Top right: catalytic water gas shift reaction</a:t>
            </a:r>
          </a:p>
          <a:p>
            <a:pPr lvl="1"/>
            <a:r>
              <a:rPr lang="en-US" dirty="0" smtClean="0"/>
              <a:t>Bottom right: non-catalytic water gas shift reaction</a:t>
            </a:r>
          </a:p>
          <a:p>
            <a:r>
              <a:rPr lang="en-US" dirty="0" smtClean="0"/>
              <a:t>H</a:t>
            </a:r>
            <a:r>
              <a:rPr lang="en-US" baseline="-25000" dirty="0" smtClean="0"/>
              <a:t>2</a:t>
            </a:r>
            <a:r>
              <a:rPr lang="en-US" dirty="0" smtClean="0"/>
              <a:t> Mole Fraction values obtained by using catalytic water gas shift reaction is closer to the measured values (0.12 to 0.15)</a:t>
            </a:r>
          </a:p>
          <a:p>
            <a:endParaRPr lang="en-US" dirty="0" smtClean="0"/>
          </a:p>
          <a:p>
            <a:endParaRPr lang="en-US" dirty="0"/>
          </a:p>
        </p:txBody>
      </p:sp>
      <p:sp>
        <p:nvSpPr>
          <p:cNvPr id="5" name="Text Placeholder 4"/>
          <p:cNvSpPr>
            <a:spLocks noGrp="1"/>
          </p:cNvSpPr>
          <p:nvPr>
            <p:ph type="body" sz="quarter" idx="11"/>
          </p:nvPr>
        </p:nvSpPr>
        <p:spPr/>
        <p:txBody>
          <a:bodyPr/>
          <a:lstStyle/>
          <a:p>
            <a:endParaRPr lang="en-US"/>
          </a:p>
        </p:txBody>
      </p:sp>
      <p:pic>
        <p:nvPicPr>
          <p:cNvPr id="26" name="Content Placeholder 25"/>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4243388" y="1443038"/>
            <a:ext cx="4900612" cy="2286000"/>
          </a:xfrm>
          <a:prstGeom prst="rect">
            <a:avLst/>
          </a:prstGeom>
        </p:spPr>
      </p:pic>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0245" y="3971626"/>
            <a:ext cx="4900060" cy="2286000"/>
          </a:xfrm>
          <a:prstGeom prst="rect">
            <a:avLst/>
          </a:prstGeom>
        </p:spPr>
      </p:pic>
    </p:spTree>
    <p:extLst>
      <p:ext uri="{BB962C8B-B14F-4D97-AF65-F5344CB8AC3E}">
        <p14:creationId xmlns:p14="http://schemas.microsoft.com/office/powerpoint/2010/main" val="16455813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Bayesian Calibration</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6746" y="3845197"/>
            <a:ext cx="3317433" cy="2489459"/>
          </a:xfrm>
          <a:prstGeom prst="rect">
            <a:avLst/>
          </a:prstGeom>
        </p:spPr>
      </p:pic>
      <p:sp>
        <p:nvSpPr>
          <p:cNvPr id="4" name="TextBox 3"/>
          <p:cNvSpPr txBox="1"/>
          <p:nvPr/>
        </p:nvSpPr>
        <p:spPr>
          <a:xfrm>
            <a:off x="285529" y="2610997"/>
            <a:ext cx="4325626" cy="1323439"/>
          </a:xfrm>
          <a:prstGeom prst="rect">
            <a:avLst/>
          </a:prstGeom>
          <a:noFill/>
        </p:spPr>
        <p:txBody>
          <a:bodyPr wrap="square" rtlCol="0">
            <a:spAutoFit/>
          </a:bodyPr>
          <a:lstStyle/>
          <a:p>
            <a:r>
              <a:rPr lang="en-US" sz="1600" b="1" i="1" u="sng" dirty="0" smtClean="0"/>
              <a:t>Posterior distribution</a:t>
            </a:r>
            <a:r>
              <a:rPr lang="en-US" sz="1600" i="1" dirty="0" smtClean="0"/>
              <a:t> </a:t>
            </a:r>
            <a:r>
              <a:rPr lang="en-US" sz="1600" dirty="0" smtClean="0"/>
              <a:t>for the multiplier to the gasification kinetics model (PCCL Calibration factor) obtained via Bayesian Calibration, when </a:t>
            </a:r>
            <a:r>
              <a:rPr lang="en-US" sz="1600" b="1" i="1" u="sng" dirty="0" smtClean="0"/>
              <a:t>prior distribution</a:t>
            </a:r>
            <a:r>
              <a:rPr lang="en-US" sz="1600" dirty="0"/>
              <a:t> </a:t>
            </a:r>
            <a:r>
              <a:rPr lang="en-US" sz="1600" dirty="0" smtClean="0"/>
              <a:t>was assumed to vary </a:t>
            </a:r>
            <a:r>
              <a:rPr lang="en-US" sz="1600" dirty="0"/>
              <a:t>between [0.09 &amp;</a:t>
            </a:r>
            <a:r>
              <a:rPr lang="en-US" sz="1600" dirty="0" smtClean="0"/>
              <a:t> </a:t>
            </a:r>
            <a:r>
              <a:rPr lang="en-US" sz="1600" dirty="0"/>
              <a:t>0.55</a:t>
            </a:r>
            <a:r>
              <a:rPr lang="en-US" sz="1600" dirty="0" smtClean="0"/>
              <a:t>]</a:t>
            </a:r>
            <a:endParaRPr lang="en-US" sz="1600" dirty="0"/>
          </a:p>
        </p:txBody>
      </p:sp>
      <p:pic>
        <p:nvPicPr>
          <p:cNvPr id="9" name="Picture 8" descr="Exp_vs_BeforeAndAfterCalibrationComp_forRun8_wrtExpData_v3_withOutlier.png"/>
          <p:cNvPicPr>
            <a:picLocks noChangeAspect="1"/>
          </p:cNvPicPr>
          <p:nvPr/>
        </p:nvPicPr>
        <p:blipFill rotWithShape="1">
          <a:blip r:embed="rId4" cstate="print">
            <a:extLst>
              <a:ext uri="{28A0092B-C50C-407E-A947-70E740481C1C}">
                <a14:useLocalDpi xmlns:a14="http://schemas.microsoft.com/office/drawing/2010/main" val="0"/>
              </a:ext>
            </a:extLst>
          </a:blip>
          <a:srcRect l="4237" t="5082" r="8287" b="6059"/>
          <a:stretch/>
        </p:blipFill>
        <p:spPr>
          <a:xfrm>
            <a:off x="4616646" y="3172743"/>
            <a:ext cx="4219799" cy="3214843"/>
          </a:xfrm>
          <a:prstGeom prst="rect">
            <a:avLst/>
          </a:prstGeom>
        </p:spPr>
      </p:pic>
      <p:sp>
        <p:nvSpPr>
          <p:cNvPr id="12" name="TextBox 11"/>
          <p:cNvSpPr txBox="1"/>
          <p:nvPr/>
        </p:nvSpPr>
        <p:spPr>
          <a:xfrm>
            <a:off x="4662713" y="2577410"/>
            <a:ext cx="4338780" cy="584775"/>
          </a:xfrm>
          <a:prstGeom prst="rect">
            <a:avLst/>
          </a:prstGeom>
          <a:noFill/>
        </p:spPr>
        <p:txBody>
          <a:bodyPr wrap="square" rtlCol="0">
            <a:spAutoFit/>
          </a:bodyPr>
          <a:lstStyle/>
          <a:p>
            <a:pPr algn="ctr"/>
            <a:r>
              <a:rPr lang="en-US" sz="1600" b="1" i="1" dirty="0" smtClean="0"/>
              <a:t>MFIX Simulation Results before &amp; after Bayesian Calibration for CO mole fraction</a:t>
            </a:r>
            <a:endParaRPr lang="en-US" sz="1600" dirty="0"/>
          </a:p>
        </p:txBody>
      </p:sp>
      <p:pic>
        <p:nvPicPr>
          <p:cNvPr id="2" name="Picture 1"/>
          <p:cNvPicPr>
            <a:picLocks noChangeAspect="1"/>
          </p:cNvPicPr>
          <p:nvPr/>
        </p:nvPicPr>
        <p:blipFill>
          <a:blip r:embed="rId5"/>
          <a:stretch>
            <a:fillRect/>
          </a:stretch>
        </p:blipFill>
        <p:spPr>
          <a:xfrm>
            <a:off x="266700" y="1320800"/>
            <a:ext cx="8750300" cy="1070874"/>
          </a:xfrm>
          <a:prstGeom prst="rect">
            <a:avLst/>
          </a:prstGeom>
        </p:spPr>
      </p:pic>
      <p:cxnSp>
        <p:nvCxnSpPr>
          <p:cNvPr id="15" name="Straight Connector 14"/>
          <p:cNvCxnSpPr/>
          <p:nvPr/>
        </p:nvCxnSpPr>
        <p:spPr>
          <a:xfrm>
            <a:off x="2019300" y="4032250"/>
            <a:ext cx="0" cy="203200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2965450" y="4400550"/>
            <a:ext cx="558800" cy="1079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11617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Bayesian Calibration</a:t>
            </a:r>
            <a:endParaRPr lang="en-US" dirty="0"/>
          </a:p>
        </p:txBody>
      </p:sp>
      <p:pic>
        <p:nvPicPr>
          <p:cNvPr id="4" name="Picture 3" descr="All_calibration_param_20150415T232344.png"/>
          <p:cNvPicPr>
            <a:picLocks noChangeAspect="1"/>
          </p:cNvPicPr>
          <p:nvPr/>
        </p:nvPicPr>
        <p:blipFill rotWithShape="1">
          <a:blip r:embed="rId3">
            <a:extLst>
              <a:ext uri="{28A0092B-C50C-407E-A947-70E740481C1C}">
                <a14:useLocalDpi xmlns:a14="http://schemas.microsoft.com/office/drawing/2010/main" val="0"/>
              </a:ext>
            </a:extLst>
          </a:blip>
          <a:srcRect l="5275" t="6172" r="7968"/>
          <a:stretch/>
        </p:blipFill>
        <p:spPr>
          <a:xfrm>
            <a:off x="3228974" y="1535534"/>
            <a:ext cx="5458019" cy="4427115"/>
          </a:xfrm>
          <a:prstGeom prst="rect">
            <a:avLst/>
          </a:prstGeom>
        </p:spPr>
      </p:pic>
      <p:sp>
        <p:nvSpPr>
          <p:cNvPr id="8" name="TextBox 7"/>
          <p:cNvSpPr txBox="1"/>
          <p:nvPr/>
        </p:nvSpPr>
        <p:spPr>
          <a:xfrm>
            <a:off x="457199" y="1353289"/>
            <a:ext cx="2695576" cy="2308324"/>
          </a:xfrm>
          <a:prstGeom prst="rect">
            <a:avLst/>
          </a:prstGeom>
          <a:noFill/>
        </p:spPr>
        <p:txBody>
          <a:bodyPr wrap="square" rtlCol="0">
            <a:spAutoFit/>
          </a:bodyPr>
          <a:lstStyle/>
          <a:p>
            <a:r>
              <a:rPr lang="en-US" b="1" i="1" u="sng" dirty="0" smtClean="0"/>
              <a:t>Posterior distribution</a:t>
            </a:r>
            <a:r>
              <a:rPr lang="en-US" i="1" dirty="0" smtClean="0"/>
              <a:t> </a:t>
            </a:r>
            <a:r>
              <a:rPr lang="en-US" dirty="0" smtClean="0"/>
              <a:t>for all five calibration parameters (PCCL Calibration factor, reaction models and bed temperature) obtained via Bayesian Calibration.</a:t>
            </a:r>
            <a:endParaRPr lang="en-US" dirty="0"/>
          </a:p>
        </p:txBody>
      </p:sp>
      <p:sp>
        <p:nvSpPr>
          <p:cNvPr id="10" name="TextBox 9"/>
          <p:cNvSpPr txBox="1"/>
          <p:nvPr/>
        </p:nvSpPr>
        <p:spPr>
          <a:xfrm>
            <a:off x="458761" y="3791745"/>
            <a:ext cx="2798789" cy="2370929"/>
          </a:xfrm>
          <a:prstGeom prst="rect">
            <a:avLst/>
          </a:prstGeom>
          <a:noFill/>
        </p:spPr>
        <p:txBody>
          <a:bodyPr wrap="square" rtlCol="0">
            <a:spAutoFit/>
          </a:bodyPr>
          <a:lstStyle/>
          <a:p>
            <a:r>
              <a:rPr lang="en-US" b="1" i="1" u="sng" dirty="0" smtClean="0"/>
              <a:t>Bayesian Calibration Suggests the Following Parameter Settings:</a:t>
            </a:r>
          </a:p>
          <a:p>
            <a:r>
              <a:rPr lang="en-US" dirty="0" smtClean="0"/>
              <a:t>PCCL = 0.398</a:t>
            </a:r>
          </a:p>
          <a:p>
            <a:r>
              <a:rPr lang="en-US" dirty="0" smtClean="0"/>
              <a:t>Bed Temp. = 1070.5 K</a:t>
            </a:r>
          </a:p>
          <a:p>
            <a:r>
              <a:rPr lang="en-US" dirty="0" smtClean="0"/>
              <a:t>WGS model = 1</a:t>
            </a:r>
          </a:p>
          <a:p>
            <a:r>
              <a:rPr lang="en-US" dirty="0" smtClean="0"/>
              <a:t>Coal Comb. Model = 2</a:t>
            </a:r>
          </a:p>
          <a:p>
            <a:r>
              <a:rPr lang="en-US" dirty="0" smtClean="0"/>
              <a:t>CO </a:t>
            </a:r>
            <a:r>
              <a:rPr lang="en-US" dirty="0" err="1" smtClean="0"/>
              <a:t>Oxid</a:t>
            </a:r>
            <a:r>
              <a:rPr lang="en-US" dirty="0" smtClean="0"/>
              <a:t>. Model = 1 or 2</a:t>
            </a:r>
            <a:endParaRPr lang="en-US" dirty="0"/>
          </a:p>
        </p:txBody>
      </p:sp>
    </p:spTree>
    <p:extLst>
      <p:ext uri="{BB962C8B-B14F-4D97-AF65-F5344CB8AC3E}">
        <p14:creationId xmlns:p14="http://schemas.microsoft.com/office/powerpoint/2010/main" val="6085378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Uncertainty Quantification</a:t>
            </a:r>
            <a:endParaRPr lang="en-US" dirty="0"/>
          </a:p>
        </p:txBody>
      </p:sp>
      <p:sp>
        <p:nvSpPr>
          <p:cNvPr id="5" name="Content Placeholder 4"/>
          <p:cNvSpPr>
            <a:spLocks noGrp="1"/>
          </p:cNvSpPr>
          <p:nvPr>
            <p:ph idx="1"/>
          </p:nvPr>
        </p:nvSpPr>
        <p:spPr/>
        <p:txBody>
          <a:bodyPr/>
          <a:lstStyle/>
          <a:p>
            <a:r>
              <a:rPr lang="en-US" smtClean="0"/>
              <a:t>Motivation</a:t>
            </a:r>
          </a:p>
          <a:p>
            <a:pPr lvl="1"/>
            <a:r>
              <a:rPr lang="en-US" smtClean="0"/>
              <a:t>There is a strong need to assess the credibility of numerical prediction results for wider acceptance in development of new technologies for fossil fuel based clean energy.</a:t>
            </a:r>
          </a:p>
          <a:p>
            <a:pPr lvl="1"/>
            <a:endParaRPr lang="en-US" smtClean="0"/>
          </a:p>
          <a:p>
            <a:pPr lvl="1"/>
            <a:r>
              <a:rPr lang="en-US" smtClean="0"/>
              <a:t>Verification, Validation and Uncertainty Quantification (VV&amp;UQ) methods provide the required objective means in establishing the confidence level from simulation outcome.</a:t>
            </a:r>
          </a:p>
          <a:p>
            <a:endParaRPr lang="en-US" smtClean="0"/>
          </a:p>
          <a:p>
            <a:r>
              <a:rPr lang="en-US" smtClean="0"/>
              <a:t>Objective</a:t>
            </a:r>
          </a:p>
          <a:p>
            <a:pPr lvl="1"/>
            <a:r>
              <a:rPr lang="en-US" smtClean="0"/>
              <a:t>Determine the best set of methods, techniques and software tools applicable for reactive multiphase flow simulation in order to assess the uncertainty in simulation results</a:t>
            </a:r>
            <a:endParaRPr lang="en-US" dirty="0"/>
          </a:p>
        </p:txBody>
      </p:sp>
      <p:sp>
        <p:nvSpPr>
          <p:cNvPr id="6" name="Text Placeholder 5"/>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4132163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Conclusions</a:t>
            </a:r>
            <a:endParaRPr lang="en-US" dirty="0"/>
          </a:p>
        </p:txBody>
      </p:sp>
      <p:sp>
        <p:nvSpPr>
          <p:cNvPr id="7" name="Content Placeholder 6"/>
          <p:cNvSpPr>
            <a:spLocks noGrp="1"/>
          </p:cNvSpPr>
          <p:nvPr>
            <p:ph idx="1"/>
          </p:nvPr>
        </p:nvSpPr>
        <p:spPr/>
        <p:txBody>
          <a:bodyPr>
            <a:normAutofit fontScale="77500" lnSpcReduction="20000"/>
          </a:bodyPr>
          <a:lstStyle/>
          <a:p>
            <a:endParaRPr lang="en-US" dirty="0" smtClean="0"/>
          </a:p>
          <a:p>
            <a:r>
              <a:rPr lang="en-US" dirty="0" smtClean="0"/>
              <a:t>Uncertainty Quantification analysis provided uncertainty intervals for the CFD simulation results in the parametric space tested.</a:t>
            </a:r>
          </a:p>
          <a:p>
            <a:endParaRPr lang="en-US" dirty="0" smtClean="0"/>
          </a:p>
          <a:p>
            <a:r>
              <a:rPr lang="en-US" dirty="0" smtClean="0"/>
              <a:t>Sensitivity Analysis points to the water gas shift reaction as being the most important reaction in effecting the syngas composition (CO and H</a:t>
            </a:r>
            <a:r>
              <a:rPr lang="en-US" baseline="-25000" dirty="0" smtClean="0"/>
              <a:t>2</a:t>
            </a:r>
            <a:r>
              <a:rPr lang="en-US" dirty="0" smtClean="0"/>
              <a:t>)</a:t>
            </a:r>
          </a:p>
          <a:p>
            <a:endParaRPr lang="en-US" dirty="0" smtClean="0"/>
          </a:p>
          <a:p>
            <a:r>
              <a:rPr lang="en-US" dirty="0" smtClean="0"/>
              <a:t>Based on analysis of the surrogate models for CO and H</a:t>
            </a:r>
            <a:r>
              <a:rPr lang="en-US" baseline="-25000" dirty="0" smtClean="0"/>
              <a:t>2</a:t>
            </a:r>
            <a:r>
              <a:rPr lang="en-US" dirty="0" smtClean="0"/>
              <a:t>, the catalytic water gas shift reaction is the suitable reaction to use for conversion of CO to H</a:t>
            </a:r>
            <a:r>
              <a:rPr lang="en-US" baseline="-25000" dirty="0" smtClean="0"/>
              <a:t>2</a:t>
            </a:r>
            <a:r>
              <a:rPr lang="en-US" dirty="0" smtClean="0"/>
              <a:t>.</a:t>
            </a:r>
          </a:p>
          <a:p>
            <a:endParaRPr lang="en-US" dirty="0" smtClean="0"/>
          </a:p>
          <a:p>
            <a:r>
              <a:rPr lang="en-US" dirty="0"/>
              <a:t>Bayesian Calibration provided a better assessment on one of the most uncertain model parameter, i.e., </a:t>
            </a:r>
            <a:r>
              <a:rPr lang="en-US" dirty="0" smtClean="0"/>
              <a:t>gasification rate constant </a:t>
            </a:r>
            <a:r>
              <a:rPr lang="en-US" dirty="0"/>
              <a:t>and improvement in CFD results was demonstrated</a:t>
            </a:r>
            <a:r>
              <a:rPr lang="en-US" dirty="0" smtClean="0"/>
              <a:t>.</a:t>
            </a:r>
          </a:p>
          <a:p>
            <a:endParaRPr lang="en-US" dirty="0" smtClean="0"/>
          </a:p>
          <a:p>
            <a:r>
              <a:rPr lang="en-US" dirty="0" smtClean="0"/>
              <a:t>Sensitivity analysis shows that improvements in the catalytic water gas shift reaction model, gasification reaction model and heat transfer between gas and solid phases can lead to improvement in model prediction</a:t>
            </a:r>
            <a:endParaRPr lang="en-US" dirty="0"/>
          </a:p>
        </p:txBody>
      </p:sp>
      <p:sp>
        <p:nvSpPr>
          <p:cNvPr id="5" name="Text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910945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a:spLocks noGrp="1" noChangeArrowheads="1"/>
          </p:cNvSpPr>
          <p:nvPr>
            <p:ph type="title"/>
          </p:nvPr>
        </p:nvSpPr>
        <p:spPr>
          <a:xfrm>
            <a:off x="457200" y="274320"/>
            <a:ext cx="7223760" cy="584775"/>
          </a:xfrm>
        </p:spPr>
        <p:txBody>
          <a:bodyPr/>
          <a:lstStyle/>
          <a:p>
            <a:r>
              <a:rPr lang="en-US" dirty="0" smtClean="0"/>
              <a:t>Computational Resources</a:t>
            </a:r>
          </a:p>
        </p:txBody>
      </p:sp>
      <p:sp>
        <p:nvSpPr>
          <p:cNvPr id="15" name="Content Placeholder 6"/>
          <p:cNvSpPr>
            <a:spLocks noGrp="1"/>
          </p:cNvSpPr>
          <p:nvPr>
            <p:ph idx="1"/>
          </p:nvPr>
        </p:nvSpPr>
        <p:spPr>
          <a:xfrm>
            <a:off x="457200" y="1238148"/>
            <a:ext cx="4314825" cy="4648302"/>
          </a:xfrm>
        </p:spPr>
        <p:txBody>
          <a:bodyPr>
            <a:normAutofit/>
          </a:bodyPr>
          <a:lstStyle/>
          <a:p>
            <a:r>
              <a:rPr lang="en-US" dirty="0" smtClean="0"/>
              <a:t>Computational resources provided by:</a:t>
            </a:r>
          </a:p>
          <a:p>
            <a:pPr lvl="1"/>
            <a:r>
              <a:rPr lang="en-US" dirty="0" smtClean="0"/>
              <a:t>The supercomputer facility at DOE-NETL</a:t>
            </a:r>
          </a:p>
          <a:p>
            <a:pPr lvl="1"/>
            <a:r>
              <a:rPr lang="en-US" dirty="0" smtClean="0"/>
              <a:t>The ALCC program at the National Energy Research Scientific Computing Center (NERSC), a DOE Office of Science User Facility supported by the Office of Science of the U.S. Department of Energy under Contract No. DE-AC02-05CH11231.</a:t>
            </a:r>
          </a:p>
          <a:p>
            <a:endParaRPr lang="en-US" dirty="0" smtClean="0"/>
          </a:p>
          <a:p>
            <a:endParaRPr lang="en-US" dirty="0"/>
          </a:p>
        </p:txBody>
      </p:sp>
      <p:sp>
        <p:nvSpPr>
          <p:cNvPr id="13" name="Text Placeholder 12"/>
          <p:cNvSpPr>
            <a:spLocks noGrp="1"/>
          </p:cNvSpPr>
          <p:nvPr>
            <p:ph type="body" sz="quarter" idx="11"/>
          </p:nvPr>
        </p:nvSpPr>
        <p:spPr/>
        <p:txBody>
          <a:bodyPr/>
          <a:lstStyle/>
          <a:p>
            <a:endParaRPr lang="en-US"/>
          </a:p>
        </p:txBody>
      </p:sp>
      <p:pic>
        <p:nvPicPr>
          <p:cNvPr id="22" name="Picture 1" descr="Logo_Bubbling.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73687" y="1970087"/>
            <a:ext cx="3676969" cy="3659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5073481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tLang="en-US" smtClean="0"/>
              <a:t>The Need for Advanced Clean Energy Technologies for Fossil Fuels</a:t>
            </a:r>
            <a:endParaRPr lang="en-US" dirty="0"/>
          </a:p>
        </p:txBody>
      </p:sp>
      <p:sp>
        <p:nvSpPr>
          <p:cNvPr id="3" name="Content Placeholder 2"/>
          <p:cNvSpPr>
            <a:spLocks noGrp="1"/>
          </p:cNvSpPr>
          <p:nvPr>
            <p:ph idx="1"/>
          </p:nvPr>
        </p:nvSpPr>
        <p:spPr/>
        <p:txBody>
          <a:bodyPr>
            <a:normAutofit fontScale="85000" lnSpcReduction="10000"/>
          </a:bodyPr>
          <a:lstStyle/>
          <a:p>
            <a:r>
              <a:rPr lang="en-US" altLang="en-US" smtClean="0"/>
              <a:t>Over 40% of electricity worldwide is generated through the use of coal</a:t>
            </a:r>
          </a:p>
          <a:p>
            <a:endParaRPr lang="en-US" altLang="en-US" smtClean="0"/>
          </a:p>
          <a:p>
            <a:r>
              <a:rPr lang="en-US" altLang="en-US" smtClean="0"/>
              <a:t>New environmental regulations, mandating reduction on green house gases and other pollutants will impact coal-based power plants</a:t>
            </a:r>
          </a:p>
          <a:p>
            <a:endParaRPr lang="en-US" altLang="en-US" smtClean="0"/>
          </a:p>
          <a:p>
            <a:r>
              <a:rPr lang="en-US" altLang="en-US" smtClean="0"/>
              <a:t>Coal gasification technology promises to generate power with reduced environmental impact </a:t>
            </a:r>
          </a:p>
          <a:p>
            <a:endParaRPr lang="en-US" altLang="en-US" smtClean="0"/>
          </a:p>
          <a:p>
            <a:r>
              <a:rPr lang="en-US" altLang="en-US" smtClean="0"/>
              <a:t>Department of Energy’s National Energy Technology Laboratory (NETL) has launched an R&amp;D program to quantify uncertainty in model predictions for reacting gas-solids systems, such as a gasifier</a:t>
            </a:r>
          </a:p>
          <a:p>
            <a:endParaRPr lang="en-US" altLang="en-US" smtClean="0"/>
          </a:p>
          <a:p>
            <a:r>
              <a:rPr lang="en-US" altLang="en-US" smtClean="0"/>
              <a:t>The goal is to develop a practical framework to quantify the various types of uncertainties and assess the impact of their propagation in the computer models of the physical system</a:t>
            </a:r>
          </a:p>
          <a:p>
            <a:endParaRPr lang="en-US" dirty="0"/>
          </a:p>
        </p:txBody>
      </p:sp>
      <p:sp>
        <p:nvSpPr>
          <p:cNvPr id="5" name="Text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484822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Approach</a:t>
            </a:r>
            <a:endParaRPr lang="en-US" dirty="0"/>
          </a:p>
        </p:txBody>
      </p:sp>
      <p:sp>
        <p:nvSpPr>
          <p:cNvPr id="3" name="Content Placeholder 2"/>
          <p:cNvSpPr>
            <a:spLocks noGrp="1"/>
          </p:cNvSpPr>
          <p:nvPr>
            <p:ph idx="1"/>
          </p:nvPr>
        </p:nvSpPr>
        <p:spPr/>
        <p:txBody>
          <a:bodyPr/>
          <a:lstStyle/>
          <a:p>
            <a:r>
              <a:rPr lang="en-US" dirty="0" smtClean="0"/>
              <a:t>Non-intrusive UQ approach is selected in order to treat the the validated scientific simulation software as a black box without the need for structural changes. </a:t>
            </a:r>
          </a:p>
          <a:p>
            <a:r>
              <a:rPr lang="en-US" dirty="0"/>
              <a:t>S</a:t>
            </a:r>
            <a:r>
              <a:rPr lang="en-US" dirty="0" smtClean="0"/>
              <a:t>urrogate models of the quantities of interest (QoI) are created through sampling techniques and UQ analysis with Bayesian  methodology is employed.</a:t>
            </a:r>
          </a:p>
          <a:p>
            <a:endParaRPr lang="en-US" dirty="0" smtClean="0"/>
          </a:p>
          <a:p>
            <a:r>
              <a:rPr lang="en-US" dirty="0" smtClean="0"/>
              <a:t>UQ analysis performed: </a:t>
            </a:r>
            <a:endParaRPr lang="en-US" dirty="0"/>
          </a:p>
          <a:p>
            <a:pPr lvl="1"/>
            <a:r>
              <a:rPr lang="en-US" dirty="0"/>
              <a:t>F</a:t>
            </a:r>
            <a:r>
              <a:rPr lang="en-US" dirty="0" smtClean="0"/>
              <a:t>orward propagation of input uncertainties to their effect on QoI, </a:t>
            </a:r>
            <a:endParaRPr lang="en-US" dirty="0"/>
          </a:p>
          <a:p>
            <a:pPr lvl="1"/>
            <a:r>
              <a:rPr lang="en-US" dirty="0"/>
              <a:t>G</a:t>
            </a:r>
            <a:r>
              <a:rPr lang="en-US" dirty="0" smtClean="0"/>
              <a:t>lobal sensitivity analysis,</a:t>
            </a:r>
          </a:p>
          <a:p>
            <a:pPr lvl="1"/>
            <a:r>
              <a:rPr lang="en-US" dirty="0" smtClean="0"/>
              <a:t>Bayesian calibration. </a:t>
            </a:r>
          </a:p>
          <a:p>
            <a:endParaRPr lang="en-US" dirty="0"/>
          </a:p>
        </p:txBody>
      </p:sp>
      <p:sp>
        <p:nvSpPr>
          <p:cNvPr id="10" name="Text Placeholder 9"/>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5640774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mtClean="0"/>
              <a:t>Transient Fluidized Bed Gasifier Simulation</a:t>
            </a:r>
            <a:endParaRPr lang="en-US" dirty="0"/>
          </a:p>
        </p:txBody>
      </p:sp>
      <p:sp>
        <p:nvSpPr>
          <p:cNvPr id="3" name="Text Placeholder 2"/>
          <p:cNvSpPr>
            <a:spLocks noGrp="1"/>
          </p:cNvSpPr>
          <p:nvPr>
            <p:ph type="body" sz="quarter" idx="11"/>
          </p:nvPr>
        </p:nvSpPr>
        <p:spPr>
          <a:xfrm>
            <a:off x="3940049" y="6141712"/>
            <a:ext cx="5029200" cy="184666"/>
          </a:xfrm>
        </p:spPr>
        <p:txBody>
          <a:bodyPr/>
          <a:lstStyle/>
          <a:p>
            <a:r>
              <a:rPr lang="en-US" altLang="en-US" dirty="0" smtClean="0"/>
              <a:t>(1)</a:t>
            </a:r>
            <a:r>
              <a:rPr lang="en-US" altLang="en-US" dirty="0" err="1" smtClean="0"/>
              <a:t>Shayan</a:t>
            </a:r>
            <a:r>
              <a:rPr lang="en-US" altLang="en-US" dirty="0" smtClean="0"/>
              <a:t> Karimipour, Regan </a:t>
            </a:r>
            <a:r>
              <a:rPr lang="en-US" altLang="en-US" dirty="0" err="1" smtClean="0"/>
              <a:t>Gerspacher</a:t>
            </a:r>
            <a:r>
              <a:rPr lang="en-US" altLang="en-US" dirty="0" smtClean="0"/>
              <a:t>, </a:t>
            </a:r>
            <a:r>
              <a:rPr lang="en-US" altLang="en-US" dirty="0" err="1" smtClean="0"/>
              <a:t>Rajender</a:t>
            </a:r>
            <a:r>
              <a:rPr lang="en-US" altLang="en-US" dirty="0" smtClean="0"/>
              <a:t> Gupta, Raymond J. </a:t>
            </a:r>
            <a:r>
              <a:rPr lang="en-US" altLang="en-US" dirty="0" err="1" smtClean="0"/>
              <a:t>Spiteri</a:t>
            </a:r>
            <a:r>
              <a:rPr lang="en-US" altLang="en-US" dirty="0" smtClean="0"/>
              <a:t>, “Study of factors affecting syngas quality and their interactions in fluidized bed gasification of lignite coal”, Fuel, Vol. 103, January 2013, Pages 308-320, ISSN 0016-2361, http://</a:t>
            </a:r>
            <a:r>
              <a:rPr lang="en-US" altLang="en-US" dirty="0" err="1" smtClean="0"/>
              <a:t>dx.doi.org</a:t>
            </a:r>
            <a:r>
              <a:rPr lang="en-US" altLang="en-US" dirty="0" smtClean="0"/>
              <a:t>/10.1016/j.fuel.2012.06.052.</a:t>
            </a:r>
            <a:endParaRPr lang="en-US" dirty="0"/>
          </a:p>
        </p:txBody>
      </p:sp>
      <p:pic>
        <p:nvPicPr>
          <p:cNvPr id="15362" name="Content Placeholder 3" descr="ExperimentApparatus.png"/>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0" y="1420813"/>
            <a:ext cx="3028950" cy="4391025"/>
          </a:xfrm>
        </p:spPr>
      </p:pic>
      <p:sp>
        <p:nvSpPr>
          <p:cNvPr id="15363" name="Rectangle 6"/>
          <p:cNvSpPr>
            <a:spLocks noChangeArrowheads="1"/>
          </p:cNvSpPr>
          <p:nvPr/>
        </p:nvSpPr>
        <p:spPr bwMode="auto">
          <a:xfrm>
            <a:off x="1143000" y="5854700"/>
            <a:ext cx="3200400"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rgbClr val="124A9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lr>
                <a:srgbClr val="124A91"/>
              </a:buClr>
              <a:buFont typeface="Times" charset="0"/>
              <a:buChar char="•"/>
              <a:defRPr sz="2400">
                <a:solidFill>
                  <a:schemeClr val="tx1"/>
                </a:solidFill>
                <a:latin typeface="Arial" pitchFamily="34" charset="0"/>
                <a:ea typeface="MS PGothic" pitchFamily="34" charset="-128"/>
              </a:defRPr>
            </a:lvl2pPr>
            <a:lvl3pPr marL="1143000" indent="-228600">
              <a:spcBef>
                <a:spcPct val="20000"/>
              </a:spcBef>
              <a:buClr>
                <a:srgbClr val="124A91"/>
              </a:buClr>
              <a:buFont typeface="Symbol" pitchFamily="18" charset="2"/>
              <a:buChar char=""/>
              <a:defRPr sz="2400">
                <a:solidFill>
                  <a:schemeClr val="tx1"/>
                </a:solidFill>
                <a:latin typeface="Arial" pitchFamily="34" charset="0"/>
                <a:ea typeface="MS PGothic" pitchFamily="34" charset="-128"/>
              </a:defRPr>
            </a:lvl3pPr>
            <a:lvl4pPr marL="1600200" indent="-228600">
              <a:spcBef>
                <a:spcPct val="20000"/>
              </a:spcBef>
              <a:buClr>
                <a:srgbClr val="124A91"/>
              </a:buClr>
              <a:buFont typeface="Symbol" pitchFamily="18" charset="2"/>
              <a:buChar char=""/>
              <a:defRPr sz="2000">
                <a:solidFill>
                  <a:schemeClr val="tx1"/>
                </a:solidFill>
                <a:latin typeface="Arial" pitchFamily="34" charset="0"/>
                <a:ea typeface="MS PGothic" pitchFamily="34" charset="-128"/>
              </a:defRPr>
            </a:lvl4pPr>
            <a:lvl5pPr marL="2057400" indent="-228600">
              <a:spcBef>
                <a:spcPct val="20000"/>
              </a:spcBef>
              <a:buClr>
                <a:srgbClr val="124A91"/>
              </a:buClr>
              <a:buFont typeface="Geneva CE"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9pPr>
          </a:lstStyle>
          <a:p>
            <a:pPr eaLnBrk="1" hangingPunct="1">
              <a:spcBef>
                <a:spcPct val="0"/>
              </a:spcBef>
              <a:buClrTx/>
              <a:buFontTx/>
              <a:buNone/>
            </a:pPr>
            <a:r>
              <a:rPr lang="en-US" altLang="en-US" sz="1100" dirty="0">
                <a:latin typeface="Helvetica" charset="0"/>
              </a:rPr>
              <a:t>Schematic diagram of the lab-scale fluidized-bed </a:t>
            </a:r>
            <a:r>
              <a:rPr lang="en-US" altLang="en-US" sz="1100" dirty="0" err="1">
                <a:latin typeface="Helvetica" charset="0"/>
              </a:rPr>
              <a:t>gasifier</a:t>
            </a:r>
            <a:r>
              <a:rPr lang="en-US" altLang="en-US" sz="1100" dirty="0">
                <a:latin typeface="Helvetica" charset="0"/>
              </a:rPr>
              <a:t> used for </a:t>
            </a:r>
            <a:r>
              <a:rPr lang="en-US" altLang="en-US" sz="1100" dirty="0" smtClean="0">
                <a:latin typeface="Helvetica" charset="0"/>
              </a:rPr>
              <a:t>experiments</a:t>
            </a:r>
            <a:r>
              <a:rPr lang="en-US" altLang="en-US" sz="1100" baseline="30000" dirty="0" smtClean="0">
                <a:latin typeface="Helvetica" charset="0"/>
              </a:rPr>
              <a:t>1</a:t>
            </a:r>
            <a:endParaRPr lang="en-US" altLang="en-US" sz="1100" baseline="30000" dirty="0">
              <a:latin typeface="Helvetica" charset="0"/>
            </a:endParaRPr>
          </a:p>
        </p:txBody>
      </p:sp>
      <p:sp>
        <p:nvSpPr>
          <p:cNvPr id="15364" name="TextBox 14"/>
          <p:cNvSpPr txBox="1">
            <a:spLocks noChangeArrowheads="1"/>
          </p:cNvSpPr>
          <p:nvPr/>
        </p:nvSpPr>
        <p:spPr bwMode="auto">
          <a:xfrm>
            <a:off x="1997075" y="4371975"/>
            <a:ext cx="59372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rgbClr val="124A9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lr>
                <a:srgbClr val="124A91"/>
              </a:buClr>
              <a:buFont typeface="Times" charset="0"/>
              <a:buChar char="•"/>
              <a:defRPr sz="2400">
                <a:solidFill>
                  <a:schemeClr val="tx1"/>
                </a:solidFill>
                <a:latin typeface="Arial" pitchFamily="34" charset="0"/>
                <a:ea typeface="MS PGothic" pitchFamily="34" charset="-128"/>
              </a:defRPr>
            </a:lvl2pPr>
            <a:lvl3pPr marL="1143000" indent="-228600">
              <a:spcBef>
                <a:spcPct val="20000"/>
              </a:spcBef>
              <a:buClr>
                <a:srgbClr val="124A91"/>
              </a:buClr>
              <a:buFont typeface="Symbol" pitchFamily="18" charset="2"/>
              <a:buChar char=""/>
              <a:defRPr sz="2400">
                <a:solidFill>
                  <a:schemeClr val="tx1"/>
                </a:solidFill>
                <a:latin typeface="Arial" pitchFamily="34" charset="0"/>
                <a:ea typeface="MS PGothic" pitchFamily="34" charset="-128"/>
              </a:defRPr>
            </a:lvl3pPr>
            <a:lvl4pPr marL="1600200" indent="-228600">
              <a:spcBef>
                <a:spcPct val="20000"/>
              </a:spcBef>
              <a:buClr>
                <a:srgbClr val="124A91"/>
              </a:buClr>
              <a:buFont typeface="Symbol" pitchFamily="18" charset="2"/>
              <a:buChar char=""/>
              <a:defRPr sz="2000">
                <a:solidFill>
                  <a:schemeClr val="tx1"/>
                </a:solidFill>
                <a:latin typeface="Arial" pitchFamily="34" charset="0"/>
                <a:ea typeface="MS PGothic" pitchFamily="34" charset="-128"/>
              </a:defRPr>
            </a:lvl4pPr>
            <a:lvl5pPr marL="2057400" indent="-228600">
              <a:spcBef>
                <a:spcPct val="20000"/>
              </a:spcBef>
              <a:buClr>
                <a:srgbClr val="124A91"/>
              </a:buClr>
              <a:buFont typeface="Geneva CE"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9pPr>
          </a:lstStyle>
          <a:p>
            <a:pPr eaLnBrk="1" hangingPunct="1">
              <a:spcBef>
                <a:spcPct val="0"/>
              </a:spcBef>
              <a:buClrTx/>
              <a:buFontTx/>
              <a:buNone/>
            </a:pPr>
            <a:r>
              <a:rPr lang="en-US" altLang="en-US" sz="1200">
                <a:solidFill>
                  <a:srgbClr val="0000FF"/>
                </a:solidFill>
                <a:latin typeface="Helvetica" charset="0"/>
              </a:rPr>
              <a:t>Coal inlet</a:t>
            </a:r>
          </a:p>
        </p:txBody>
      </p:sp>
      <p:sp>
        <p:nvSpPr>
          <p:cNvPr id="15365" name="TextBox 23"/>
          <p:cNvSpPr txBox="1">
            <a:spLocks noChangeArrowheads="1"/>
          </p:cNvSpPr>
          <p:nvPr/>
        </p:nvSpPr>
        <p:spPr bwMode="auto">
          <a:xfrm>
            <a:off x="2424113" y="1096963"/>
            <a:ext cx="595312"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lr>
                <a:srgbClr val="124A9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lr>
                <a:srgbClr val="124A91"/>
              </a:buClr>
              <a:buFont typeface="Times" charset="0"/>
              <a:buChar char="•"/>
              <a:defRPr sz="2400">
                <a:solidFill>
                  <a:schemeClr val="tx1"/>
                </a:solidFill>
                <a:latin typeface="Arial" pitchFamily="34" charset="0"/>
                <a:ea typeface="MS PGothic" pitchFamily="34" charset="-128"/>
              </a:defRPr>
            </a:lvl2pPr>
            <a:lvl3pPr marL="1143000" indent="-228600">
              <a:spcBef>
                <a:spcPct val="20000"/>
              </a:spcBef>
              <a:buClr>
                <a:srgbClr val="124A91"/>
              </a:buClr>
              <a:buFont typeface="Symbol" pitchFamily="18" charset="2"/>
              <a:buChar char=""/>
              <a:defRPr sz="2400">
                <a:solidFill>
                  <a:schemeClr val="tx1"/>
                </a:solidFill>
                <a:latin typeface="Arial" pitchFamily="34" charset="0"/>
                <a:ea typeface="MS PGothic" pitchFamily="34" charset="-128"/>
              </a:defRPr>
            </a:lvl3pPr>
            <a:lvl4pPr marL="1600200" indent="-228600">
              <a:spcBef>
                <a:spcPct val="20000"/>
              </a:spcBef>
              <a:buClr>
                <a:srgbClr val="124A91"/>
              </a:buClr>
              <a:buFont typeface="Symbol" pitchFamily="18" charset="2"/>
              <a:buChar char=""/>
              <a:defRPr sz="2000">
                <a:solidFill>
                  <a:schemeClr val="tx1"/>
                </a:solidFill>
                <a:latin typeface="Arial" pitchFamily="34" charset="0"/>
                <a:ea typeface="MS PGothic" pitchFamily="34" charset="-128"/>
              </a:defRPr>
            </a:lvl4pPr>
            <a:lvl5pPr marL="2057400" indent="-228600">
              <a:spcBef>
                <a:spcPct val="20000"/>
              </a:spcBef>
              <a:buClr>
                <a:srgbClr val="124A91"/>
              </a:buClr>
              <a:buFont typeface="Geneva CE"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9pPr>
          </a:lstStyle>
          <a:p>
            <a:pPr eaLnBrk="1" hangingPunct="1">
              <a:spcBef>
                <a:spcPct val="0"/>
              </a:spcBef>
              <a:buClrTx/>
              <a:buFontTx/>
              <a:buNone/>
            </a:pPr>
            <a:r>
              <a:rPr lang="en-US" altLang="en-US" sz="1200">
                <a:latin typeface="Helvetica" charset="0"/>
              </a:rPr>
              <a:t>Outlet</a:t>
            </a:r>
          </a:p>
        </p:txBody>
      </p:sp>
      <p:sp>
        <p:nvSpPr>
          <p:cNvPr id="15366" name="TextBox 22"/>
          <p:cNvSpPr txBox="1">
            <a:spLocks noChangeArrowheads="1"/>
          </p:cNvSpPr>
          <p:nvPr/>
        </p:nvSpPr>
        <p:spPr bwMode="auto">
          <a:xfrm>
            <a:off x="2360613" y="5113338"/>
            <a:ext cx="92868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lr>
                <a:srgbClr val="124A9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lr>
                <a:srgbClr val="124A91"/>
              </a:buClr>
              <a:buFont typeface="Times" charset="0"/>
              <a:buChar char="•"/>
              <a:defRPr sz="2400">
                <a:solidFill>
                  <a:schemeClr val="tx1"/>
                </a:solidFill>
                <a:latin typeface="Arial" pitchFamily="34" charset="0"/>
                <a:ea typeface="MS PGothic" pitchFamily="34" charset="-128"/>
              </a:defRPr>
            </a:lvl2pPr>
            <a:lvl3pPr marL="1143000" indent="-228600">
              <a:spcBef>
                <a:spcPct val="20000"/>
              </a:spcBef>
              <a:buClr>
                <a:srgbClr val="124A91"/>
              </a:buClr>
              <a:buFont typeface="Symbol" pitchFamily="18" charset="2"/>
              <a:buChar char=""/>
              <a:defRPr sz="2400">
                <a:solidFill>
                  <a:schemeClr val="tx1"/>
                </a:solidFill>
                <a:latin typeface="Arial" pitchFamily="34" charset="0"/>
                <a:ea typeface="MS PGothic" pitchFamily="34" charset="-128"/>
              </a:defRPr>
            </a:lvl3pPr>
            <a:lvl4pPr marL="1600200" indent="-228600">
              <a:spcBef>
                <a:spcPct val="20000"/>
              </a:spcBef>
              <a:buClr>
                <a:srgbClr val="124A91"/>
              </a:buClr>
              <a:buFont typeface="Symbol" pitchFamily="18" charset="2"/>
              <a:buChar char=""/>
              <a:defRPr sz="2000">
                <a:solidFill>
                  <a:schemeClr val="tx1"/>
                </a:solidFill>
                <a:latin typeface="Arial" pitchFamily="34" charset="0"/>
                <a:ea typeface="MS PGothic" pitchFamily="34" charset="-128"/>
              </a:defRPr>
            </a:lvl4pPr>
            <a:lvl5pPr marL="2057400" indent="-228600">
              <a:spcBef>
                <a:spcPct val="20000"/>
              </a:spcBef>
              <a:buClr>
                <a:srgbClr val="124A91"/>
              </a:buClr>
              <a:buFont typeface="Geneva CE"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9pPr>
          </a:lstStyle>
          <a:p>
            <a:pPr eaLnBrk="1" hangingPunct="1">
              <a:spcBef>
                <a:spcPct val="0"/>
              </a:spcBef>
              <a:buClrTx/>
              <a:buFontTx/>
              <a:buNone/>
            </a:pPr>
            <a:r>
              <a:rPr lang="en-US" altLang="en-US" sz="1200">
                <a:latin typeface="Helvetica" charset="0"/>
              </a:rPr>
              <a:t>Air     inlet</a:t>
            </a:r>
          </a:p>
        </p:txBody>
      </p:sp>
      <p:cxnSp>
        <p:nvCxnSpPr>
          <p:cNvPr id="12" name="Straight Arrow Connector 11"/>
          <p:cNvCxnSpPr/>
          <p:nvPr/>
        </p:nvCxnSpPr>
        <p:spPr>
          <a:xfrm flipV="1">
            <a:off x="2767013" y="5064125"/>
            <a:ext cx="0" cy="2984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089150" y="4389438"/>
            <a:ext cx="341313" cy="127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2767013" y="1322388"/>
            <a:ext cx="0" cy="2984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4" name="Table 13"/>
          <p:cNvGraphicFramePr>
            <a:graphicFrameLocks noGrp="1"/>
          </p:cNvGraphicFramePr>
          <p:nvPr>
            <p:extLst>
              <p:ext uri="{D42A27DB-BD31-4B8C-83A1-F6EECF244321}">
                <p14:modId xmlns:p14="http://schemas.microsoft.com/office/powerpoint/2010/main" val="1788109918"/>
              </p:ext>
            </p:extLst>
          </p:nvPr>
        </p:nvGraphicFramePr>
        <p:xfrm>
          <a:off x="4511675" y="1423989"/>
          <a:ext cx="4479925" cy="4113211"/>
        </p:xfrm>
        <a:graphic>
          <a:graphicData uri="http://schemas.openxmlformats.org/drawingml/2006/table">
            <a:tbl>
              <a:tblPr/>
              <a:tblGrid>
                <a:gridCol w="4479925"/>
              </a:tblGrid>
              <a:tr h="663565">
                <a:tc>
                  <a:txBody>
                    <a:bodyPr/>
                    <a:lstStyle>
                      <a:lvl1pPr>
                        <a:spcBef>
                          <a:spcPct val="20000"/>
                        </a:spcBef>
                        <a:buClr>
                          <a:srgbClr val="124A91"/>
                        </a:buClr>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124A91"/>
                        </a:buClr>
                        <a:buFont typeface="Times" panose="02020603050405020304" pitchFamily="18" charset="0"/>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124A91"/>
                        </a:buClr>
                        <a:buFont typeface="Symbol" panose="05050102010706020507" pitchFamily="18" charset="2"/>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124A91"/>
                        </a:buClr>
                        <a:buFont typeface="Symbol" panose="05050102010706020507" pitchFamily="18" charset="2"/>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124A91"/>
                        </a:buClr>
                        <a:buFont typeface="Geneva CE"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124A91"/>
                        </a:buClr>
                        <a:buFont typeface="Geneva CE"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124A91"/>
                        </a:buClr>
                        <a:buFont typeface="Geneva CE"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124A91"/>
                        </a:buClr>
                        <a:buFont typeface="Geneva CE"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124A91"/>
                        </a:buClr>
                        <a:buFont typeface="Geneva CE" charset="0"/>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FFFFFF"/>
                          </a:solidFill>
                          <a:effectLst/>
                          <a:latin typeface="Arial" panose="020B0604020202020204" pitchFamily="34" charset="0"/>
                          <a:ea typeface="MS PGothic" panose="020B0600070205080204" pitchFamily="34" charset="-128"/>
                        </a:rPr>
                        <a:t>Uncertainty Quantification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FFFFFF"/>
                          </a:solidFill>
                          <a:effectLst/>
                          <a:latin typeface="Arial" panose="020B0604020202020204" pitchFamily="34" charset="0"/>
                          <a:ea typeface="MS PGothic" panose="020B0600070205080204" pitchFamily="34" charset="-128"/>
                        </a:rPr>
                        <a:t>Study Properties:</a:t>
                      </a:r>
                    </a:p>
                  </a:txBody>
                  <a:tcPr marT="45682" marB="4568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00"/>
                    </a:solidFill>
                  </a:tcPr>
                </a:tc>
              </a:tr>
              <a:tr h="1801242">
                <a:tc>
                  <a:txBody>
                    <a:bodyPr/>
                    <a:lstStyle>
                      <a:lvl1pPr>
                        <a:spcBef>
                          <a:spcPct val="20000"/>
                        </a:spcBef>
                        <a:buClr>
                          <a:srgbClr val="124A91"/>
                        </a:buClr>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124A91"/>
                        </a:buClr>
                        <a:buFont typeface="Times" panose="02020603050405020304" pitchFamily="18" charset="0"/>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124A91"/>
                        </a:buClr>
                        <a:buFont typeface="Symbol" panose="05050102010706020507" pitchFamily="18" charset="2"/>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124A91"/>
                        </a:buClr>
                        <a:buFont typeface="Symbol" panose="05050102010706020507" pitchFamily="18" charset="2"/>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124A91"/>
                        </a:buClr>
                        <a:buFont typeface="Geneva CE"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124A91"/>
                        </a:buClr>
                        <a:buFont typeface="Geneva CE"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124A91"/>
                        </a:buClr>
                        <a:buFont typeface="Geneva CE"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124A91"/>
                        </a:buClr>
                        <a:buFont typeface="Geneva CE"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124A91"/>
                        </a:buClr>
                        <a:buFont typeface="Geneva CE" charset="0"/>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Input parameters with Uncertainty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600" b="1"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                                             [range]</a:t>
                      </a:r>
                      <a:endParaRPr kumimoji="0" lang="en-US" altLang="en-US" sz="16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Tx/>
                        <a:buAutoNum type="arabicParenBoth"/>
                        <a:tabLst/>
                      </a:pPr>
                      <a:r>
                        <a:rPr kumimoji="0" lang="en-US" altLang="en-US" sz="16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 Coal Flow Rate (g/s) :  [0.036 – 0.063]</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(2) Particle Size (</a:t>
                      </a:r>
                      <a:r>
                        <a:rPr kumimoji="0" lang="en-US" altLang="en-US" sz="1600" b="0" i="0" u="none" strike="noStrike" cap="none" normalizeH="0" baseline="0" dirty="0" smtClean="0">
                          <a:ln>
                            <a:noFill/>
                          </a:ln>
                          <a:solidFill>
                            <a:srgbClr val="000000"/>
                          </a:solidFill>
                          <a:effectLst/>
                          <a:latin typeface="Symbol" panose="05050102010706020507" pitchFamily="18" charset="2"/>
                          <a:ea typeface="MS PGothic" panose="020B0600070205080204" pitchFamily="34" charset="-128"/>
                        </a:rPr>
                        <a:t>m</a:t>
                      </a:r>
                      <a:r>
                        <a:rPr kumimoji="0" lang="en-US" altLang="en-US" sz="16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m)     :  [70 – 500]</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(3) H2O / O2 ratio          :  [0.5 – 1.0]</a:t>
                      </a:r>
                    </a:p>
                  </a:txBody>
                  <a:tcPr marT="45682" marB="4568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r h="1648404">
                <a:tc>
                  <a:txBody>
                    <a:bodyPr/>
                    <a:lstStyle>
                      <a:lvl1pPr>
                        <a:spcBef>
                          <a:spcPct val="20000"/>
                        </a:spcBef>
                        <a:buClr>
                          <a:srgbClr val="124A91"/>
                        </a:buClr>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124A91"/>
                        </a:buClr>
                        <a:buFont typeface="Times" panose="02020603050405020304" pitchFamily="18" charset="0"/>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124A91"/>
                        </a:buClr>
                        <a:buFont typeface="Symbol" panose="05050102010706020507" pitchFamily="18" charset="2"/>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124A91"/>
                        </a:buClr>
                        <a:buFont typeface="Symbol" panose="05050102010706020507" pitchFamily="18" charset="2"/>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124A91"/>
                        </a:buClr>
                        <a:buFont typeface="Geneva CE"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124A91"/>
                        </a:buClr>
                        <a:buFont typeface="Geneva CE"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124A91"/>
                        </a:buClr>
                        <a:buFont typeface="Geneva CE"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124A91"/>
                        </a:buClr>
                        <a:buFont typeface="Geneva CE"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124A91"/>
                        </a:buClr>
                        <a:buFont typeface="Geneva CE" charset="0"/>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Quantities of Interest</a:t>
                      </a:r>
                      <a:r>
                        <a:rPr kumimoji="0" lang="en-US" altLang="en-US" sz="16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 </a:t>
                      </a:r>
                    </a:p>
                    <a:p>
                      <a:pPr marL="0" marR="0" lvl="0" indent="0" algn="l" defTabSz="914400" rtl="0" eaLnBrk="1" fontAlgn="base" latinLnBrk="0" hangingPunct="1">
                        <a:lnSpc>
                          <a:spcPct val="100000"/>
                        </a:lnSpc>
                        <a:spcBef>
                          <a:spcPct val="0"/>
                        </a:spcBef>
                        <a:spcAft>
                          <a:spcPct val="0"/>
                        </a:spcAft>
                        <a:buClrTx/>
                        <a:buSzTx/>
                        <a:buFontTx/>
                        <a:buAutoNum type="arabicParenBoth"/>
                        <a:tabLst/>
                      </a:pPr>
                      <a:r>
                        <a:rPr kumimoji="0" lang="en-US" altLang="en-US" sz="16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Carbon Conversion (%)</a:t>
                      </a:r>
                    </a:p>
                    <a:p>
                      <a:pPr marL="0" marR="0" lvl="0" indent="0" algn="l" defTabSz="914400" rtl="0" eaLnBrk="1" fontAlgn="base" latinLnBrk="0" hangingPunct="1">
                        <a:lnSpc>
                          <a:spcPct val="100000"/>
                        </a:lnSpc>
                        <a:spcBef>
                          <a:spcPct val="0"/>
                        </a:spcBef>
                        <a:spcAft>
                          <a:spcPct val="0"/>
                        </a:spcAft>
                        <a:buClrTx/>
                        <a:buSzTx/>
                        <a:buFontTx/>
                        <a:buAutoNum type="arabicParenBoth"/>
                        <a:tabLst/>
                      </a:pPr>
                      <a:r>
                        <a:rPr kumimoji="0" lang="en-US" altLang="en-US" sz="16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H2/CO</a:t>
                      </a:r>
                    </a:p>
                    <a:p>
                      <a:pPr marL="0" marR="0" lvl="0" indent="0" algn="l" defTabSz="914400" rtl="0" eaLnBrk="1" fontAlgn="base" latinLnBrk="0" hangingPunct="1">
                        <a:lnSpc>
                          <a:spcPct val="100000"/>
                        </a:lnSpc>
                        <a:spcBef>
                          <a:spcPct val="0"/>
                        </a:spcBef>
                        <a:spcAft>
                          <a:spcPct val="0"/>
                        </a:spcAft>
                        <a:buClrTx/>
                        <a:buSzTx/>
                        <a:buFontTx/>
                        <a:buAutoNum type="arabicParenBoth"/>
                        <a:tabLst/>
                      </a:pPr>
                      <a:r>
                        <a:rPr kumimoji="0" lang="en-US" altLang="en-US" sz="16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CH4/H2</a:t>
                      </a:r>
                    </a:p>
                    <a:p>
                      <a:pPr marL="0" marR="0" lvl="0" indent="0" algn="l" defTabSz="914400" rtl="0" eaLnBrk="1" fontAlgn="base" latinLnBrk="0" hangingPunct="1">
                        <a:lnSpc>
                          <a:spcPct val="100000"/>
                        </a:lnSpc>
                        <a:spcBef>
                          <a:spcPct val="0"/>
                        </a:spcBef>
                        <a:spcAft>
                          <a:spcPct val="0"/>
                        </a:spcAft>
                        <a:buClrTx/>
                        <a:buSzTx/>
                        <a:buFontTx/>
                        <a:buAutoNum type="arabicParenBoth"/>
                        <a:tabLst/>
                      </a:pPr>
                      <a:r>
                        <a:rPr kumimoji="0" lang="en-US" altLang="en-US" sz="16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Species mole fractions at exit</a:t>
                      </a:r>
                    </a:p>
                  </a:txBody>
                  <a:tcPr marT="45682" marB="4568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bl>
          </a:graphicData>
        </a:graphic>
      </p:graphicFrame>
    </p:spTree>
    <p:extLst>
      <p:ext uri="{BB962C8B-B14F-4D97-AF65-F5344CB8AC3E}">
        <p14:creationId xmlns:p14="http://schemas.microsoft.com/office/powerpoint/2010/main" val="33614421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tLang="en-US" smtClean="0"/>
              <a:t>Transient Fluidized Bed Gasifier Simulation</a:t>
            </a:r>
            <a:endParaRPr lang="en-US" dirty="0"/>
          </a:p>
        </p:txBody>
      </p:sp>
      <p:sp>
        <p:nvSpPr>
          <p:cNvPr id="17410" name="Content Placeholder 2"/>
          <p:cNvSpPr>
            <a:spLocks noGrp="1"/>
          </p:cNvSpPr>
          <p:nvPr>
            <p:ph idx="1"/>
          </p:nvPr>
        </p:nvSpPr>
        <p:spPr/>
        <p:txBody>
          <a:bodyPr>
            <a:normAutofit fontScale="92500" lnSpcReduction="10000"/>
          </a:bodyPr>
          <a:lstStyle/>
          <a:p>
            <a:r>
              <a:rPr lang="en-US" altLang="en-US" dirty="0" smtClean="0"/>
              <a:t>Transient CFD simulations performed with MFIX-TFM          (</a:t>
            </a:r>
            <a:r>
              <a:rPr lang="en-US" altLang="en-US" dirty="0" smtClean="0">
                <a:solidFill>
                  <a:srgbClr val="C00000"/>
                </a:solidFill>
                <a:hlinkClick r:id="rId3"/>
              </a:rPr>
              <a:t>https://mfix.netl.doe.gov</a:t>
            </a:r>
            <a:r>
              <a:rPr lang="en-US" altLang="en-US" dirty="0" smtClean="0">
                <a:solidFill>
                  <a:srgbClr val="C00000"/>
                </a:solidFill>
              </a:rPr>
              <a:t> </a:t>
            </a:r>
            <a:r>
              <a:rPr lang="en-US" altLang="en-US" dirty="0" smtClean="0"/>
              <a:t>)</a:t>
            </a:r>
          </a:p>
          <a:p>
            <a:endParaRPr lang="en-US" altLang="en-US" dirty="0" smtClean="0"/>
          </a:p>
          <a:p>
            <a:r>
              <a:rPr lang="en-US" altLang="en-US" dirty="0" smtClean="0"/>
              <a:t>Coal pyrolysis, combustion, steam &amp; CO</a:t>
            </a:r>
            <a:r>
              <a:rPr lang="en-US" altLang="en-US" baseline="-25000" dirty="0" smtClean="0"/>
              <a:t>2</a:t>
            </a:r>
            <a:r>
              <a:rPr lang="en-US" altLang="en-US" dirty="0" smtClean="0"/>
              <a:t> gasification along with H</a:t>
            </a:r>
            <a:r>
              <a:rPr lang="en-US" altLang="en-US" baseline="-25000" dirty="0" smtClean="0"/>
              <a:t>2</a:t>
            </a:r>
            <a:r>
              <a:rPr lang="en-US" altLang="en-US" dirty="0" smtClean="0"/>
              <a:t>, CO and CH</a:t>
            </a:r>
            <a:r>
              <a:rPr lang="en-US" altLang="en-US" baseline="-25000" dirty="0" smtClean="0"/>
              <a:t>4</a:t>
            </a:r>
            <a:r>
              <a:rPr lang="en-US" altLang="en-US" dirty="0" smtClean="0"/>
              <a:t> oxidation are modeled using 11 chemical reactions.</a:t>
            </a:r>
          </a:p>
          <a:p>
            <a:endParaRPr lang="en-US" altLang="en-US" dirty="0" smtClean="0"/>
          </a:p>
          <a:p>
            <a:r>
              <a:rPr lang="en-US" altLang="en-US" dirty="0" smtClean="0"/>
              <a:t>Total of 33 transport equations are simultaneously solved for transport of 21 species and three phases (gas, coal and sand).</a:t>
            </a:r>
          </a:p>
          <a:p>
            <a:endParaRPr lang="en-US" altLang="en-US" dirty="0" smtClean="0"/>
          </a:p>
          <a:p>
            <a:r>
              <a:rPr lang="en-US" altLang="en-US" dirty="0" smtClean="0"/>
              <a:t>Computational cost per sampling simulation:</a:t>
            </a:r>
          </a:p>
          <a:p>
            <a:pPr lvl="1"/>
            <a:r>
              <a:rPr lang="en-US" altLang="en-US" dirty="0" smtClean="0"/>
              <a:t>2D :  2~3 weeks on 16 cores</a:t>
            </a:r>
          </a:p>
          <a:p>
            <a:pPr lvl="1"/>
            <a:r>
              <a:rPr lang="en-US" altLang="en-US" dirty="0" smtClean="0"/>
              <a:t>3D (30x350x30) :  7~8 weeks on 96 cores</a:t>
            </a:r>
          </a:p>
          <a:p>
            <a:endParaRPr lang="en-US" altLang="en-US" dirty="0" smtClean="0"/>
          </a:p>
        </p:txBody>
      </p:sp>
      <p:sp>
        <p:nvSpPr>
          <p:cNvPr id="10" name="Text Placeholder 9"/>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0770636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099"/>
            <a:ext cx="7223760" cy="1077218"/>
          </a:xfrm>
        </p:spPr>
        <p:txBody>
          <a:bodyPr/>
          <a:lstStyle/>
          <a:p>
            <a:r>
              <a:rPr lang="en-US" dirty="0"/>
              <a:t>Animation of </a:t>
            </a:r>
            <a:r>
              <a:rPr lang="en-US" dirty="0" err="1"/>
              <a:t>Voidage</a:t>
            </a:r>
            <a:r>
              <a:rPr lang="en-US" dirty="0"/>
              <a:t> and CO Mass Fraction (2D slice of a 3D simulation)</a:t>
            </a:r>
          </a:p>
        </p:txBody>
      </p:sp>
      <p:sp>
        <p:nvSpPr>
          <p:cNvPr id="3" name="Text Placeholder 2"/>
          <p:cNvSpPr>
            <a:spLocks noGrp="1"/>
          </p:cNvSpPr>
          <p:nvPr>
            <p:ph type="body" sz="quarter" idx="11"/>
          </p:nvPr>
        </p:nvSpPr>
        <p:spPr/>
        <p:txBody>
          <a:bodyPr/>
          <a:lstStyle/>
          <a:p>
            <a:endParaRPr lang="en-US"/>
          </a:p>
        </p:txBody>
      </p:sp>
      <p:pic>
        <p:nvPicPr>
          <p:cNvPr id="4" name="EPG_CO">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362064" y="1331084"/>
            <a:ext cx="4852987" cy="4798764"/>
          </a:xfrm>
          <a:prstGeom prst="rect">
            <a:avLst/>
          </a:prstGeom>
        </p:spPr>
      </p:pic>
      <p:sp>
        <p:nvSpPr>
          <p:cNvPr id="5" name="TextBox 4"/>
          <p:cNvSpPr txBox="1"/>
          <p:nvPr/>
        </p:nvSpPr>
        <p:spPr>
          <a:xfrm>
            <a:off x="2943221" y="5995992"/>
            <a:ext cx="3234412" cy="369332"/>
          </a:xfrm>
          <a:prstGeom prst="rect">
            <a:avLst/>
          </a:prstGeom>
          <a:noFill/>
        </p:spPr>
        <p:txBody>
          <a:bodyPr wrap="none" rtlCol="0">
            <a:spAutoFit/>
          </a:bodyPr>
          <a:lstStyle/>
          <a:p>
            <a:r>
              <a:rPr lang="en-US" dirty="0" err="1" smtClean="0"/>
              <a:t>Voidage</a:t>
            </a:r>
            <a:r>
              <a:rPr lang="en-US" dirty="0" smtClean="0"/>
              <a:t>       Mass Fraction of CO</a:t>
            </a:r>
            <a:endParaRPr lang="en-US" dirty="0"/>
          </a:p>
        </p:txBody>
      </p:sp>
    </p:spTree>
    <p:extLst>
      <p:ext uri="{BB962C8B-B14F-4D97-AF65-F5344CB8AC3E}">
        <p14:creationId xmlns:p14="http://schemas.microsoft.com/office/powerpoint/2010/main" val="41838866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with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Surrogate Model</a:t>
            </a:r>
            <a:endParaRPr lang="en-US" dirty="0"/>
          </a:p>
        </p:txBody>
      </p:sp>
      <p:sp>
        <p:nvSpPr>
          <p:cNvPr id="13" name="Content Placeholder 12"/>
          <p:cNvSpPr>
            <a:spLocks noGrp="1"/>
          </p:cNvSpPr>
          <p:nvPr>
            <p:ph idx="1"/>
          </p:nvPr>
        </p:nvSpPr>
        <p:spPr/>
        <p:txBody>
          <a:bodyPr/>
          <a:lstStyle/>
          <a:p>
            <a:r>
              <a:rPr lang="en-US" dirty="0" smtClean="0"/>
              <a:t>Surrogate models for H</a:t>
            </a:r>
            <a:r>
              <a:rPr lang="en-US" baseline="-25000" dirty="0" smtClean="0"/>
              <a:t>2</a:t>
            </a:r>
            <a:r>
              <a:rPr lang="en-US" dirty="0" smtClean="0"/>
              <a:t> and CO mole fraction, based on 30 samples of CFD runs and three uncertain input parameters.</a:t>
            </a:r>
          </a:p>
          <a:p>
            <a:endParaRPr lang="en-US" dirty="0"/>
          </a:p>
        </p:txBody>
      </p:sp>
      <p:sp>
        <p:nvSpPr>
          <p:cNvPr id="22" name="Text Placeholder 21"/>
          <p:cNvSpPr>
            <a:spLocks noGrp="1"/>
          </p:cNvSpPr>
          <p:nvPr>
            <p:ph type="body" sz="quarter" idx="11"/>
          </p:nvPr>
        </p:nvSpPr>
        <p:spPr/>
        <p:txBody>
          <a:bodyPr/>
          <a:lstStyle/>
          <a:p>
            <a:endParaRPr lang="en-US"/>
          </a:p>
        </p:txBody>
      </p:sp>
      <p:grpSp>
        <p:nvGrpSpPr>
          <p:cNvPr id="3" name="Group 2"/>
          <p:cNvGrpSpPr/>
          <p:nvPr/>
        </p:nvGrpSpPr>
        <p:grpSpPr>
          <a:xfrm>
            <a:off x="1155665" y="2713174"/>
            <a:ext cx="7118688" cy="3098765"/>
            <a:chOff x="1155665" y="2713174"/>
            <a:chExt cx="7118688" cy="3098765"/>
          </a:xfrm>
        </p:grpSpPr>
        <p:pic>
          <p:nvPicPr>
            <p:cNvPr id="7" name="Picture 1" descr="R9_GPM_matlabrs3.jpg"/>
            <p:cNvPicPr>
              <a:picLocks noChangeAspect="1"/>
            </p:cNvPicPr>
            <p:nvPr/>
          </p:nvPicPr>
          <p:blipFill>
            <a:blip r:embed="rId2" cstate="print">
              <a:extLst>
                <a:ext uri="{28A0092B-C50C-407E-A947-70E740481C1C}">
                  <a14:useLocalDpi xmlns:a14="http://schemas.microsoft.com/office/drawing/2010/main" val="0"/>
                </a:ext>
              </a:extLst>
            </a:blip>
            <a:srcRect t="5577"/>
            <a:stretch>
              <a:fillRect/>
            </a:stretch>
          </p:blipFill>
          <p:spPr bwMode="auto">
            <a:xfrm>
              <a:off x="1155665" y="2713174"/>
              <a:ext cx="3878344" cy="2743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3" descr="R7_GPM_matlabrs3.jpg"/>
            <p:cNvPicPr>
              <a:picLocks noChangeAspect="1"/>
            </p:cNvPicPr>
            <p:nvPr/>
          </p:nvPicPr>
          <p:blipFill>
            <a:blip r:embed="rId3" cstate="print">
              <a:extLst>
                <a:ext uri="{28A0092B-C50C-407E-A947-70E740481C1C}">
                  <a14:useLocalDpi xmlns:a14="http://schemas.microsoft.com/office/drawing/2010/main" val="0"/>
                </a:ext>
              </a:extLst>
            </a:blip>
            <a:srcRect t="6522"/>
            <a:stretch>
              <a:fillRect/>
            </a:stretch>
          </p:blipFill>
          <p:spPr bwMode="auto">
            <a:xfrm>
              <a:off x="4358447" y="2713174"/>
              <a:ext cx="3915906" cy="2743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TextBox 13"/>
            <p:cNvSpPr txBox="1"/>
            <p:nvPr/>
          </p:nvSpPr>
          <p:spPr>
            <a:xfrm>
              <a:off x="1589316" y="5511857"/>
              <a:ext cx="2766463" cy="300082"/>
            </a:xfrm>
            <a:prstGeom prst="rect">
              <a:avLst/>
            </a:prstGeom>
            <a:noFill/>
          </p:spPr>
          <p:txBody>
            <a:bodyPr wrap="none" rtlCol="0">
              <a:spAutoFit/>
            </a:bodyPr>
            <a:lstStyle/>
            <a:p>
              <a:r>
                <a:rPr lang="en-US" sz="1350" dirty="0">
                  <a:solidFill>
                    <a:prstClr val="black"/>
                  </a:solidFill>
                </a:rPr>
                <a:t>S</a:t>
              </a:r>
              <a:r>
                <a:rPr lang="en-US" sz="1350" dirty="0" smtClean="0">
                  <a:solidFill>
                    <a:prstClr val="black"/>
                  </a:solidFill>
                </a:rPr>
                <a:t>urrogate </a:t>
              </a:r>
              <a:r>
                <a:rPr lang="en-US" sz="1350" dirty="0">
                  <a:solidFill>
                    <a:prstClr val="black"/>
                  </a:solidFill>
                </a:rPr>
                <a:t>model for H</a:t>
              </a:r>
              <a:r>
                <a:rPr lang="en-US" sz="1350" baseline="-25000" dirty="0">
                  <a:solidFill>
                    <a:prstClr val="black"/>
                  </a:solidFill>
                </a:rPr>
                <a:t>2</a:t>
              </a:r>
              <a:r>
                <a:rPr lang="en-US" sz="1350" dirty="0">
                  <a:solidFill>
                    <a:prstClr val="black"/>
                  </a:solidFill>
                </a:rPr>
                <a:t> mole fraction</a:t>
              </a:r>
            </a:p>
          </p:txBody>
        </p:sp>
        <p:sp>
          <p:nvSpPr>
            <p:cNvPr id="15" name="TextBox 14"/>
            <p:cNvSpPr txBox="1"/>
            <p:nvPr/>
          </p:nvSpPr>
          <p:spPr>
            <a:xfrm>
              <a:off x="4784271" y="5487367"/>
              <a:ext cx="2808205" cy="300082"/>
            </a:xfrm>
            <a:prstGeom prst="rect">
              <a:avLst/>
            </a:prstGeom>
            <a:noFill/>
          </p:spPr>
          <p:txBody>
            <a:bodyPr wrap="none" rtlCol="0">
              <a:spAutoFit/>
            </a:bodyPr>
            <a:lstStyle/>
            <a:p>
              <a:r>
                <a:rPr lang="en-US" sz="1350" dirty="0">
                  <a:solidFill>
                    <a:prstClr val="black"/>
                  </a:solidFill>
                </a:rPr>
                <a:t>S</a:t>
              </a:r>
              <a:r>
                <a:rPr lang="en-US" sz="1350" dirty="0" smtClean="0">
                  <a:solidFill>
                    <a:prstClr val="black"/>
                  </a:solidFill>
                </a:rPr>
                <a:t>urrogate </a:t>
              </a:r>
              <a:r>
                <a:rPr lang="en-US" sz="1350" dirty="0">
                  <a:solidFill>
                    <a:prstClr val="black"/>
                  </a:solidFill>
                </a:rPr>
                <a:t>model for CO mole fraction</a:t>
              </a:r>
            </a:p>
          </p:txBody>
        </p:sp>
        <p:sp>
          <p:nvSpPr>
            <p:cNvPr id="4" name="TextBox 3"/>
            <p:cNvSpPr txBox="1"/>
            <p:nvPr/>
          </p:nvSpPr>
          <p:spPr>
            <a:xfrm rot="16200000">
              <a:off x="962797" y="3840718"/>
              <a:ext cx="1255087" cy="276999"/>
            </a:xfrm>
            <a:prstGeom prst="rect">
              <a:avLst/>
            </a:prstGeom>
            <a:solidFill>
              <a:schemeClr val="bg1"/>
            </a:solidFill>
          </p:spPr>
          <p:txBody>
            <a:bodyPr wrap="none" rtlCol="0">
              <a:spAutoFit/>
            </a:bodyPr>
            <a:lstStyle/>
            <a:p>
              <a:r>
                <a:rPr lang="en-US" sz="1200" dirty="0" smtClean="0"/>
                <a:t>Particle size (µm)</a:t>
              </a:r>
              <a:endParaRPr lang="en-US" sz="1200" dirty="0"/>
            </a:p>
          </p:txBody>
        </p:sp>
        <p:sp>
          <p:nvSpPr>
            <p:cNvPr id="10" name="TextBox 9"/>
            <p:cNvSpPr txBox="1"/>
            <p:nvPr/>
          </p:nvSpPr>
          <p:spPr>
            <a:xfrm rot="16200000">
              <a:off x="4144639" y="3842049"/>
              <a:ext cx="1255087" cy="276999"/>
            </a:xfrm>
            <a:prstGeom prst="rect">
              <a:avLst/>
            </a:prstGeom>
            <a:solidFill>
              <a:schemeClr val="bg1"/>
            </a:solidFill>
          </p:spPr>
          <p:txBody>
            <a:bodyPr wrap="none" rtlCol="0">
              <a:spAutoFit/>
            </a:bodyPr>
            <a:lstStyle/>
            <a:p>
              <a:r>
                <a:rPr lang="en-US" sz="1200" dirty="0" smtClean="0"/>
                <a:t>Particle size (µm)</a:t>
              </a:r>
              <a:endParaRPr lang="en-US" sz="1200" dirty="0"/>
            </a:p>
          </p:txBody>
        </p:sp>
        <p:sp>
          <p:nvSpPr>
            <p:cNvPr id="5" name="TextBox 4"/>
            <p:cNvSpPr txBox="1"/>
            <p:nvPr/>
          </p:nvSpPr>
          <p:spPr>
            <a:xfrm>
              <a:off x="1649120" y="5033846"/>
              <a:ext cx="647934" cy="276999"/>
            </a:xfrm>
            <a:prstGeom prst="rect">
              <a:avLst/>
            </a:prstGeom>
            <a:solidFill>
              <a:schemeClr val="bg1"/>
            </a:solidFill>
          </p:spPr>
          <p:txBody>
            <a:bodyPr wrap="none" rtlCol="0">
              <a:spAutoFit/>
            </a:bodyPr>
            <a:lstStyle/>
            <a:p>
              <a:r>
                <a:rPr lang="en-US" sz="1200" dirty="0" smtClean="0"/>
                <a:t>H</a:t>
              </a:r>
              <a:r>
                <a:rPr lang="en-US" sz="1200" baseline="-25000" dirty="0" smtClean="0"/>
                <a:t>2</a:t>
              </a:r>
              <a:r>
                <a:rPr lang="en-US" sz="1200" dirty="0" smtClean="0"/>
                <a:t>O/O</a:t>
              </a:r>
              <a:r>
                <a:rPr lang="en-US" sz="1200" baseline="-25000" dirty="0" smtClean="0"/>
                <a:t>2</a:t>
              </a:r>
              <a:endParaRPr lang="en-US" sz="1200" dirty="0"/>
            </a:p>
          </p:txBody>
        </p:sp>
        <p:sp>
          <p:nvSpPr>
            <p:cNvPr id="12" name="TextBox 11"/>
            <p:cNvSpPr txBox="1"/>
            <p:nvPr/>
          </p:nvSpPr>
          <p:spPr>
            <a:xfrm>
              <a:off x="4858616" y="5073904"/>
              <a:ext cx="647934" cy="276999"/>
            </a:xfrm>
            <a:prstGeom prst="rect">
              <a:avLst/>
            </a:prstGeom>
            <a:solidFill>
              <a:schemeClr val="bg1"/>
            </a:solidFill>
          </p:spPr>
          <p:txBody>
            <a:bodyPr wrap="none" rtlCol="0">
              <a:spAutoFit/>
            </a:bodyPr>
            <a:lstStyle/>
            <a:p>
              <a:r>
                <a:rPr lang="en-US" sz="1200" dirty="0" smtClean="0"/>
                <a:t>H</a:t>
              </a:r>
              <a:r>
                <a:rPr lang="en-US" sz="1200" baseline="-25000" dirty="0" smtClean="0"/>
                <a:t>2</a:t>
              </a:r>
              <a:r>
                <a:rPr lang="en-US" sz="1200" dirty="0" smtClean="0"/>
                <a:t>O/O</a:t>
              </a:r>
              <a:r>
                <a:rPr lang="en-US" sz="1200" baseline="-25000" dirty="0" smtClean="0"/>
                <a:t>2</a:t>
              </a:r>
              <a:endParaRPr lang="en-US" sz="1200" dirty="0"/>
            </a:p>
          </p:txBody>
        </p:sp>
        <p:sp>
          <p:nvSpPr>
            <p:cNvPr id="6" name="TextBox 5"/>
            <p:cNvSpPr txBox="1"/>
            <p:nvPr/>
          </p:nvSpPr>
          <p:spPr>
            <a:xfrm rot="20274211">
              <a:off x="3299604" y="5068565"/>
              <a:ext cx="1218603" cy="246221"/>
            </a:xfrm>
            <a:prstGeom prst="rect">
              <a:avLst/>
            </a:prstGeom>
            <a:solidFill>
              <a:schemeClr val="bg1"/>
            </a:solidFill>
          </p:spPr>
          <p:txBody>
            <a:bodyPr wrap="none" rtlCol="0">
              <a:spAutoFit/>
            </a:bodyPr>
            <a:lstStyle/>
            <a:p>
              <a:r>
                <a:rPr lang="en-US" sz="1000" dirty="0" smtClean="0"/>
                <a:t>Coal flow rate (gr/s)</a:t>
              </a:r>
              <a:endParaRPr lang="en-US" sz="1000" dirty="0"/>
            </a:p>
          </p:txBody>
        </p:sp>
        <p:sp>
          <p:nvSpPr>
            <p:cNvPr id="16" name="TextBox 15"/>
            <p:cNvSpPr txBox="1"/>
            <p:nvPr/>
          </p:nvSpPr>
          <p:spPr>
            <a:xfrm rot="20274211">
              <a:off x="6393993" y="5117595"/>
              <a:ext cx="1218603" cy="246221"/>
            </a:xfrm>
            <a:prstGeom prst="rect">
              <a:avLst/>
            </a:prstGeom>
            <a:solidFill>
              <a:schemeClr val="bg1"/>
            </a:solidFill>
          </p:spPr>
          <p:txBody>
            <a:bodyPr wrap="none" rtlCol="0">
              <a:spAutoFit/>
            </a:bodyPr>
            <a:lstStyle/>
            <a:p>
              <a:r>
                <a:rPr lang="en-US" sz="1000" dirty="0" smtClean="0"/>
                <a:t>Coal flow rate (gr/s)</a:t>
              </a:r>
              <a:endParaRPr lang="en-US" sz="1000" dirty="0"/>
            </a:p>
          </p:txBody>
        </p:sp>
      </p:grpSp>
    </p:spTree>
    <p:extLst>
      <p:ext uri="{BB962C8B-B14F-4D97-AF65-F5344CB8AC3E}">
        <p14:creationId xmlns:p14="http://schemas.microsoft.com/office/powerpoint/2010/main" val="15239838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3457"/>
            <a:ext cx="7223760" cy="1200329"/>
          </a:xfrm>
        </p:spPr>
        <p:txBody>
          <a:bodyPr/>
          <a:lstStyle/>
          <a:p>
            <a:r>
              <a:rPr lang="en-US" sz="2400" dirty="0" smtClean="0"/>
              <a:t>Parity Plot of H</a:t>
            </a:r>
            <a:r>
              <a:rPr lang="en-US" sz="2400" baseline="-25000" dirty="0" smtClean="0"/>
              <a:t>2</a:t>
            </a:r>
            <a:r>
              <a:rPr lang="en-US" sz="2400" dirty="0" smtClean="0"/>
              <a:t> Mole Fraction </a:t>
            </a:r>
            <a:br>
              <a:rPr lang="en-US" sz="2400" dirty="0" smtClean="0"/>
            </a:br>
            <a:r>
              <a:rPr lang="en-US" sz="2400" dirty="0" smtClean="0"/>
              <a:t>Surrogate Model Prediction, with Uncertainty vs. Experiment</a:t>
            </a:r>
            <a:endParaRPr lang="en-US" sz="2400" dirty="0"/>
          </a:p>
        </p:txBody>
      </p:sp>
      <p:sp>
        <p:nvSpPr>
          <p:cNvPr id="11" name="Text Placeholder 10"/>
          <p:cNvSpPr>
            <a:spLocks noGrp="1"/>
          </p:cNvSpPr>
          <p:nvPr>
            <p:ph type="body" sz="quarter" idx="11"/>
          </p:nvPr>
        </p:nvSpPr>
        <p:spPr/>
        <p:txBody>
          <a:bodyPr/>
          <a:lstStyle/>
          <a:p>
            <a:endParaRPr lang="en-US"/>
          </a:p>
        </p:txBody>
      </p:sp>
      <p:pic>
        <p:nvPicPr>
          <p:cNvPr id="32770" name="Content Placeholder 5" descr="ActualVsPredicted_Y9_H2_training.v2.png"/>
          <p:cNvPicPr>
            <a:picLocks noGrp="1" noChangeAspect="1"/>
          </p:cNvPicPr>
          <p:nvPr>
            <p:ph idx="4294967295"/>
          </p:nvPr>
        </p:nvPicPr>
        <p:blipFill>
          <a:blip r:embed="rId3">
            <a:extLst>
              <a:ext uri="{28A0092B-C50C-407E-A947-70E740481C1C}">
                <a14:useLocalDpi xmlns:a14="http://schemas.microsoft.com/office/drawing/2010/main" val="0"/>
              </a:ext>
            </a:extLst>
          </a:blip>
          <a:srcRect l="10062" t="6377" r="12894" b="4266"/>
          <a:stretch>
            <a:fillRect/>
          </a:stretch>
        </p:blipFill>
        <p:spPr>
          <a:xfrm>
            <a:off x="2476500" y="1820863"/>
            <a:ext cx="4581525" cy="3562350"/>
          </a:xfrm>
        </p:spPr>
      </p:pic>
      <p:grpSp>
        <p:nvGrpSpPr>
          <p:cNvPr id="42" name="Group 41"/>
          <p:cNvGrpSpPr/>
          <p:nvPr/>
        </p:nvGrpSpPr>
        <p:grpSpPr>
          <a:xfrm>
            <a:off x="3833764" y="1906439"/>
            <a:ext cx="2725947" cy="3165893"/>
            <a:chOff x="2809549" y="1906439"/>
            <a:chExt cx="2725947" cy="3165893"/>
          </a:xfrm>
        </p:grpSpPr>
        <p:grpSp>
          <p:nvGrpSpPr>
            <p:cNvPr id="8" name="Group 7"/>
            <p:cNvGrpSpPr/>
            <p:nvPr/>
          </p:nvGrpSpPr>
          <p:grpSpPr>
            <a:xfrm>
              <a:off x="2809549" y="1906439"/>
              <a:ext cx="2725947" cy="3165893"/>
              <a:chOff x="2803585" y="1906439"/>
              <a:chExt cx="2725947" cy="3165893"/>
            </a:xfrm>
          </p:grpSpPr>
          <p:sp>
            <p:nvSpPr>
              <p:cNvPr id="4" name="Rectangle 3"/>
              <p:cNvSpPr/>
              <p:nvPr/>
            </p:nvSpPr>
            <p:spPr>
              <a:xfrm>
                <a:off x="2803585" y="1906439"/>
                <a:ext cx="2725947" cy="23808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803585" y="4287329"/>
                <a:ext cx="336430" cy="7850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3218213" y="3491343"/>
              <a:ext cx="142504" cy="1389416"/>
              <a:chOff x="3218213" y="3497281"/>
              <a:chExt cx="142504" cy="1389416"/>
            </a:xfrm>
            <a:solidFill>
              <a:schemeClr val="bg1"/>
            </a:solidFill>
          </p:grpSpPr>
          <p:sp>
            <p:nvSpPr>
              <p:cNvPr id="14" name="Rectangle 13"/>
              <p:cNvSpPr/>
              <p:nvPr/>
            </p:nvSpPr>
            <p:spPr>
              <a:xfrm>
                <a:off x="3218213" y="3497281"/>
                <a:ext cx="142504" cy="840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271651" y="4423559"/>
                <a:ext cx="45719" cy="4631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41" name="Straight Connector 40"/>
          <p:cNvCxnSpPr/>
          <p:nvPr/>
        </p:nvCxnSpPr>
        <p:spPr>
          <a:xfrm flipV="1">
            <a:off x="3779290" y="2167247"/>
            <a:ext cx="2179122" cy="2164276"/>
          </a:xfrm>
          <a:prstGeom prst="line">
            <a:avLst/>
          </a:prstGeom>
          <a:ln w="19050" cmpd="sng">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7" descr="Predictions_Y9_H2_Xpoint_4.v2.png"/>
          <p:cNvPicPr>
            <a:picLocks noChangeAspect="1"/>
          </p:cNvPicPr>
          <p:nvPr/>
        </p:nvPicPr>
        <p:blipFill>
          <a:blip r:embed="rId4" cstate="print">
            <a:extLst>
              <a:ext uri="{28A0092B-C50C-407E-A947-70E740481C1C}">
                <a14:useLocalDpi xmlns:a14="http://schemas.microsoft.com/office/drawing/2010/main" val="0"/>
              </a:ext>
            </a:extLst>
          </a:blip>
          <a:srcRect l="2930" t="35674" r="50836" b="37096"/>
          <a:stretch>
            <a:fillRect/>
          </a:stretch>
        </p:blipFill>
        <p:spPr bwMode="auto">
          <a:xfrm rot="5400000">
            <a:off x="398577" y="4675059"/>
            <a:ext cx="1311960" cy="11516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TextBox 3"/>
          <p:cNvSpPr txBox="1">
            <a:spLocks noChangeArrowheads="1"/>
          </p:cNvSpPr>
          <p:nvPr/>
        </p:nvSpPr>
        <p:spPr bwMode="auto">
          <a:xfrm rot="20674820">
            <a:off x="1629418" y="4750843"/>
            <a:ext cx="1000125" cy="6117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rgbClr val="124A9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lr>
                <a:srgbClr val="124A91"/>
              </a:buClr>
              <a:buFont typeface="Times" charset="0"/>
              <a:buChar char="•"/>
              <a:defRPr sz="2400">
                <a:solidFill>
                  <a:schemeClr val="tx1"/>
                </a:solidFill>
                <a:latin typeface="Arial" pitchFamily="34" charset="0"/>
                <a:ea typeface="MS PGothic" pitchFamily="34" charset="-128"/>
              </a:defRPr>
            </a:lvl2pPr>
            <a:lvl3pPr marL="1143000" indent="-228600">
              <a:spcBef>
                <a:spcPct val="20000"/>
              </a:spcBef>
              <a:buClr>
                <a:srgbClr val="124A91"/>
              </a:buClr>
              <a:buFont typeface="Symbol" pitchFamily="18" charset="2"/>
              <a:buChar char=""/>
              <a:defRPr sz="2400">
                <a:solidFill>
                  <a:schemeClr val="tx1"/>
                </a:solidFill>
                <a:latin typeface="Arial" pitchFamily="34" charset="0"/>
                <a:ea typeface="MS PGothic" pitchFamily="34" charset="-128"/>
              </a:defRPr>
            </a:lvl3pPr>
            <a:lvl4pPr marL="1600200" indent="-228600">
              <a:spcBef>
                <a:spcPct val="20000"/>
              </a:spcBef>
              <a:buClr>
                <a:srgbClr val="124A91"/>
              </a:buClr>
              <a:buFont typeface="Symbol" pitchFamily="18" charset="2"/>
              <a:buChar char=""/>
              <a:defRPr sz="2000">
                <a:solidFill>
                  <a:schemeClr val="tx1"/>
                </a:solidFill>
                <a:latin typeface="Arial" pitchFamily="34" charset="0"/>
                <a:ea typeface="MS PGothic" pitchFamily="34" charset="-128"/>
              </a:defRPr>
            </a:lvl4pPr>
            <a:lvl5pPr marL="2057400" indent="-228600">
              <a:spcBef>
                <a:spcPct val="20000"/>
              </a:spcBef>
              <a:buClr>
                <a:srgbClr val="124A91"/>
              </a:buClr>
              <a:buFont typeface="Geneva CE"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9pPr>
          </a:lstStyle>
          <a:p>
            <a:pPr>
              <a:spcBef>
                <a:spcPct val="0"/>
              </a:spcBef>
              <a:buClrTx/>
              <a:buFontTx/>
              <a:buNone/>
            </a:pPr>
            <a:r>
              <a:rPr lang="en-US" altLang="en-US" sz="675" dirty="0">
                <a:solidFill>
                  <a:prstClr val="black"/>
                </a:solidFill>
                <a:latin typeface="Helvetica" charset="0"/>
              </a:rPr>
              <a:t>Prediction of </a:t>
            </a:r>
          </a:p>
          <a:p>
            <a:pPr>
              <a:spcBef>
                <a:spcPct val="0"/>
              </a:spcBef>
              <a:buClrTx/>
              <a:buFontTx/>
              <a:buNone/>
            </a:pPr>
            <a:r>
              <a:rPr lang="en-US" altLang="en-US" sz="675" dirty="0">
                <a:solidFill>
                  <a:prstClr val="black"/>
                </a:solidFill>
                <a:latin typeface="Helvetica" charset="0"/>
              </a:rPr>
              <a:t>the emulator constructed from both simulation &amp; experiments</a:t>
            </a:r>
          </a:p>
        </p:txBody>
      </p:sp>
      <p:cxnSp>
        <p:nvCxnSpPr>
          <p:cNvPr id="19" name="Straight Connector 18"/>
          <p:cNvCxnSpPr>
            <a:cxnSpLocks noChangeShapeType="1"/>
          </p:cNvCxnSpPr>
          <p:nvPr/>
        </p:nvCxnSpPr>
        <p:spPr bwMode="auto">
          <a:xfrm flipV="1">
            <a:off x="1566095" y="3939288"/>
            <a:ext cx="2741709" cy="740542"/>
          </a:xfrm>
          <a:prstGeom prst="line">
            <a:avLst/>
          </a:prstGeom>
          <a:noFill/>
          <a:ln w="9525">
            <a:solidFill>
              <a:srgbClr val="008000"/>
            </a:solidFill>
            <a:prstDash val="sysDash"/>
            <a:round/>
            <a:headEnd/>
            <a:tailEnd/>
          </a:ln>
          <a:extLst>
            <a:ext uri="{909E8E84-426E-40dd-AFC4-6F175D3DCCD1}">
              <a14:hiddenFill xmlns:a14="http://schemas.microsoft.com/office/drawing/2010/main" xmlns="">
                <a:noFill/>
              </a14:hiddenFill>
            </a:ext>
          </a:extLst>
        </p:spPr>
      </p:cxnSp>
      <p:cxnSp>
        <p:nvCxnSpPr>
          <p:cNvPr id="20" name="Straight Connector 19"/>
          <p:cNvCxnSpPr>
            <a:cxnSpLocks noChangeShapeType="1"/>
          </p:cNvCxnSpPr>
          <p:nvPr/>
        </p:nvCxnSpPr>
        <p:spPr bwMode="auto">
          <a:xfrm flipV="1">
            <a:off x="1566095" y="4810826"/>
            <a:ext cx="2703609" cy="961324"/>
          </a:xfrm>
          <a:prstGeom prst="line">
            <a:avLst/>
          </a:prstGeom>
          <a:noFill/>
          <a:ln w="9525">
            <a:solidFill>
              <a:srgbClr val="008000"/>
            </a:solidFill>
            <a:prstDash val="sysDash"/>
            <a:round/>
            <a:headEnd/>
            <a:tailEnd/>
          </a:ln>
          <a:extLst>
            <a:ext uri="{909E8E84-426E-40dd-AFC4-6F175D3DCCD1}">
              <a14:hiddenFill xmlns:a14="http://schemas.microsoft.com/office/drawing/2010/main" xmlns="">
                <a:noFill/>
              </a14:hiddenFill>
            </a:ext>
          </a:extLst>
        </p:spPr>
      </p:cxnSp>
      <p:pic>
        <p:nvPicPr>
          <p:cNvPr id="23" name="Picture 7" descr="Predictions_Y9_H2_Xpoint_4.v2.png"/>
          <p:cNvPicPr>
            <a:picLocks noChangeAspect="1"/>
          </p:cNvPicPr>
          <p:nvPr/>
        </p:nvPicPr>
        <p:blipFill>
          <a:blip r:embed="rId4" cstate="print">
            <a:extLst>
              <a:ext uri="{28A0092B-C50C-407E-A947-70E740481C1C}">
                <a14:useLocalDpi xmlns:a14="http://schemas.microsoft.com/office/drawing/2010/main" val="0"/>
              </a:ext>
            </a:extLst>
          </a:blip>
          <a:srcRect l="2930" t="6873" r="50836" b="65955"/>
          <a:stretch>
            <a:fillRect/>
          </a:stretch>
        </p:blipFill>
        <p:spPr bwMode="auto">
          <a:xfrm rot="5400000">
            <a:off x="383788" y="2654672"/>
            <a:ext cx="1357136" cy="11893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 name="TextBox 3"/>
          <p:cNvSpPr txBox="1">
            <a:spLocks noChangeArrowheads="1"/>
          </p:cNvSpPr>
          <p:nvPr/>
        </p:nvSpPr>
        <p:spPr bwMode="auto">
          <a:xfrm>
            <a:off x="1517138" y="3088890"/>
            <a:ext cx="1002506" cy="4039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rgbClr val="124A9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lr>
                <a:srgbClr val="124A91"/>
              </a:buClr>
              <a:buFont typeface="Times" charset="0"/>
              <a:buChar char="•"/>
              <a:defRPr sz="2400">
                <a:solidFill>
                  <a:schemeClr val="tx1"/>
                </a:solidFill>
                <a:latin typeface="Arial" pitchFamily="34" charset="0"/>
                <a:ea typeface="MS PGothic" pitchFamily="34" charset="-128"/>
              </a:defRPr>
            </a:lvl2pPr>
            <a:lvl3pPr marL="1143000" indent="-228600">
              <a:spcBef>
                <a:spcPct val="20000"/>
              </a:spcBef>
              <a:buClr>
                <a:srgbClr val="124A91"/>
              </a:buClr>
              <a:buFont typeface="Symbol" pitchFamily="18" charset="2"/>
              <a:buChar char=""/>
              <a:defRPr sz="2400">
                <a:solidFill>
                  <a:schemeClr val="tx1"/>
                </a:solidFill>
                <a:latin typeface="Arial" pitchFamily="34" charset="0"/>
                <a:ea typeface="MS PGothic" pitchFamily="34" charset="-128"/>
              </a:defRPr>
            </a:lvl3pPr>
            <a:lvl4pPr marL="1600200" indent="-228600">
              <a:spcBef>
                <a:spcPct val="20000"/>
              </a:spcBef>
              <a:buClr>
                <a:srgbClr val="124A91"/>
              </a:buClr>
              <a:buFont typeface="Symbol" pitchFamily="18" charset="2"/>
              <a:buChar char=""/>
              <a:defRPr sz="2000">
                <a:solidFill>
                  <a:schemeClr val="tx1"/>
                </a:solidFill>
                <a:latin typeface="Arial" pitchFamily="34" charset="0"/>
                <a:ea typeface="MS PGothic" pitchFamily="34" charset="-128"/>
              </a:defRPr>
            </a:lvl4pPr>
            <a:lvl5pPr marL="2057400" indent="-228600">
              <a:spcBef>
                <a:spcPct val="20000"/>
              </a:spcBef>
              <a:buClr>
                <a:srgbClr val="124A91"/>
              </a:buClr>
              <a:buFont typeface="Geneva CE"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9pPr>
          </a:lstStyle>
          <a:p>
            <a:pPr>
              <a:spcBef>
                <a:spcPct val="0"/>
              </a:spcBef>
              <a:buClrTx/>
              <a:buFontTx/>
              <a:buNone/>
            </a:pPr>
            <a:r>
              <a:rPr lang="en-US" altLang="en-US" sz="675" dirty="0">
                <a:solidFill>
                  <a:prstClr val="black"/>
                </a:solidFill>
                <a:latin typeface="Helvetica" charset="0"/>
              </a:rPr>
              <a:t>Gaussian process model based model discrepancy</a:t>
            </a:r>
          </a:p>
        </p:txBody>
      </p:sp>
      <p:sp>
        <p:nvSpPr>
          <p:cNvPr id="31" name="Rectangle 30"/>
          <p:cNvSpPr/>
          <p:nvPr/>
        </p:nvSpPr>
        <p:spPr>
          <a:xfrm>
            <a:off x="4295866" y="4287329"/>
            <a:ext cx="89065" cy="588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V="1">
            <a:off x="4343438" y="3930733"/>
            <a:ext cx="0" cy="872836"/>
          </a:xfrm>
          <a:prstGeom prst="straightConnector1">
            <a:avLst/>
          </a:prstGeom>
          <a:ln w="12700" cmpd="sng">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4310357" y="4358142"/>
            <a:ext cx="53527" cy="46925"/>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309939" y="2923713"/>
            <a:ext cx="1732547" cy="1169551"/>
          </a:xfrm>
          <a:prstGeom prst="rect">
            <a:avLst/>
          </a:prstGeom>
          <a:noFill/>
        </p:spPr>
        <p:txBody>
          <a:bodyPr wrap="square" rtlCol="0">
            <a:spAutoFit/>
          </a:bodyPr>
          <a:lstStyle/>
          <a:p>
            <a:r>
              <a:rPr lang="en-US" sz="1400" dirty="0" smtClean="0"/>
              <a:t>Points on the line indicates perfect comparison between measured data and simulation results </a:t>
            </a:r>
            <a:endParaRPr lang="en-US" sz="1400" dirty="0"/>
          </a:p>
        </p:txBody>
      </p:sp>
      <p:sp>
        <p:nvSpPr>
          <p:cNvPr id="26" name="TextBox 25"/>
          <p:cNvSpPr txBox="1"/>
          <p:nvPr/>
        </p:nvSpPr>
        <p:spPr>
          <a:xfrm>
            <a:off x="2548991" y="5604568"/>
            <a:ext cx="5521896" cy="369332"/>
          </a:xfrm>
          <a:prstGeom prst="rect">
            <a:avLst/>
          </a:prstGeom>
          <a:noFill/>
        </p:spPr>
        <p:txBody>
          <a:bodyPr wrap="none" rtlCol="0">
            <a:spAutoFit/>
          </a:bodyPr>
          <a:lstStyle/>
          <a:p>
            <a:r>
              <a:rPr lang="en-US" b="1" dirty="0">
                <a:solidFill>
                  <a:schemeClr val="tx2"/>
                </a:solidFill>
              </a:rPr>
              <a:t>Experimental Data  =  </a:t>
            </a:r>
            <a:r>
              <a:rPr lang="en-US" b="1" dirty="0">
                <a:solidFill>
                  <a:srgbClr val="008000"/>
                </a:solidFill>
              </a:rPr>
              <a:t>Simulation Results</a:t>
            </a:r>
            <a:r>
              <a:rPr lang="en-US" b="1" dirty="0">
                <a:solidFill>
                  <a:schemeClr val="tx2"/>
                </a:solidFill>
              </a:rPr>
              <a:t>  +  </a:t>
            </a:r>
            <a:r>
              <a:rPr lang="en-US" b="1" dirty="0" smtClean="0">
                <a:solidFill>
                  <a:srgbClr val="FF0000"/>
                </a:solidFill>
              </a:rPr>
              <a:t>Discrepancy</a:t>
            </a:r>
            <a:endParaRPr lang="en-US" b="1" i="1" dirty="0" smtClean="0">
              <a:solidFill>
                <a:schemeClr val="tx2"/>
              </a:solidFill>
              <a:latin typeface="Cambria Math"/>
            </a:endParaRPr>
          </a:p>
        </p:txBody>
      </p:sp>
    </p:spTree>
    <p:extLst>
      <p:ext uri="{BB962C8B-B14F-4D97-AF65-F5344CB8AC3E}">
        <p14:creationId xmlns:p14="http://schemas.microsoft.com/office/powerpoint/2010/main" val="22314724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4" grpId="0"/>
      <p:bldP spid="32" grpId="0" animBg="1"/>
    </p:bldLst>
  </p:timing>
</p:sld>
</file>

<file path=ppt/theme/theme1.xml><?xml version="1.0" encoding="utf-8"?>
<a:theme xmlns:a="http://schemas.openxmlformats.org/drawingml/2006/main" name="1_2013-NETL-ppt-template">
  <a:themeElements>
    <a:clrScheme name="NETL 2015">
      <a:dk1>
        <a:sysClr val="windowText" lastClr="000000"/>
      </a:dk1>
      <a:lt1>
        <a:sysClr val="window" lastClr="FFFFFF"/>
      </a:lt1>
      <a:dk2>
        <a:srgbClr val="0038A9"/>
      </a:dk2>
      <a:lt2>
        <a:srgbClr val="90A6DD"/>
      </a:lt2>
      <a:accent1>
        <a:srgbClr val="37ABFF"/>
      </a:accent1>
      <a:accent2>
        <a:srgbClr val="007934"/>
      </a:accent2>
      <a:accent3>
        <a:srgbClr val="7AB800"/>
      </a:accent3>
      <a:accent4>
        <a:srgbClr val="FECB00"/>
      </a:accent4>
      <a:accent5>
        <a:srgbClr val="E37222"/>
      </a:accent5>
      <a:accent6>
        <a:srgbClr val="CA5042"/>
      </a:accent6>
      <a:hlink>
        <a:srgbClr val="A5A5A5"/>
      </a:hlink>
      <a:folHlink>
        <a:srgbClr val="A5A5A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chemeClr val="accent4"/>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2015-NETL-ppt-template.pptx" id="{CE57CF7E-7F58-486E-92C1-050B2998967E}" vid="{6423F412-5F47-4746-B591-4628909E59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4193</TotalTime>
  <Words>1235</Words>
  <Application>Microsoft Office PowerPoint</Application>
  <PresentationFormat>On-screen Show (4:3)</PresentationFormat>
  <Paragraphs>147</Paragraphs>
  <Slides>21</Slides>
  <Notes>7</Notes>
  <HiddenSlides>0</HiddenSlides>
  <MMClips>1</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30" baseType="lpstr">
      <vt:lpstr>MS PGothic</vt:lpstr>
      <vt:lpstr>Arial</vt:lpstr>
      <vt:lpstr>Calibri</vt:lpstr>
      <vt:lpstr>Cambria Math</vt:lpstr>
      <vt:lpstr>Helvetica</vt:lpstr>
      <vt:lpstr>Symbol</vt:lpstr>
      <vt:lpstr>Times</vt:lpstr>
      <vt:lpstr>1_2013-NETL-ppt-template</vt:lpstr>
      <vt:lpstr>Worksheet</vt:lpstr>
      <vt:lpstr>PowerPoint Presentation</vt:lpstr>
      <vt:lpstr>Uncertainty Quantification</vt:lpstr>
      <vt:lpstr>The Need for Advanced Clean Energy Technologies for Fossil Fuels</vt:lpstr>
      <vt:lpstr>Approach</vt:lpstr>
      <vt:lpstr>Transient Fluidized Bed Gasifier Simulation</vt:lpstr>
      <vt:lpstr>Transient Fluidized Bed Gasifier Simulation</vt:lpstr>
      <vt:lpstr>Animation of Voidage and CO Mass Fraction (2D slice of a 3D simulation)</vt:lpstr>
      <vt:lpstr>Surrogate Model</vt:lpstr>
      <vt:lpstr>Parity Plot of H2 Mole Fraction  Surrogate Model Prediction, with Uncertainty vs. Experiment</vt:lpstr>
      <vt:lpstr>Parity Plot of H2 Mole Fraction  Surrogate Model Prediction, with Uncertainty, Corrected for Model Discrepancy vs. Experiment</vt:lpstr>
      <vt:lpstr>Parity Plot of H2 Mole Fraction  Surrogate Model Prediction, with Uncertainty vs. Experiment</vt:lpstr>
      <vt:lpstr>Parity Plot of H2 Mole Fraction  Surrogate Model Prediction, with Uncertainty, Corrected for Model Discrepancy vs. Experiment</vt:lpstr>
      <vt:lpstr>Parity Plot of H2 Mole Fraction  Surrogate Model Prediction, with Uncertainty, Corrected for Model Discrepancy vs. Experiment</vt:lpstr>
      <vt:lpstr>Global Sensitivity Analysis</vt:lpstr>
      <vt:lpstr>Global Sensitivity Analysis</vt:lpstr>
      <vt:lpstr>Surrogate Models Can Provide Insight in Trends</vt:lpstr>
      <vt:lpstr>Surrogate Models Can Provide Insight in Trends</vt:lpstr>
      <vt:lpstr>Bayesian Calibration</vt:lpstr>
      <vt:lpstr>Bayesian Calibration</vt:lpstr>
      <vt:lpstr>Conclusions</vt:lpstr>
      <vt:lpstr>Computational Resources</vt:lpstr>
    </vt:vector>
  </TitlesOfParts>
  <Company>NETL DoE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Mehrdad Shahnam</dc:creator>
  <cp:lastModifiedBy>Cyrus</cp:lastModifiedBy>
  <cp:revision>325</cp:revision>
  <dcterms:created xsi:type="dcterms:W3CDTF">2015-02-25T15:26:57Z</dcterms:created>
  <dcterms:modified xsi:type="dcterms:W3CDTF">2015-08-12T17:01:52Z</dcterms:modified>
</cp:coreProperties>
</file>